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94"/>
  </p:notesMasterIdLst>
  <p:handoutMasterIdLst>
    <p:handoutMasterId r:id="rId95"/>
  </p:handoutMasterIdLst>
  <p:sldIdLst>
    <p:sldId id="288" r:id="rId2"/>
    <p:sldId id="276" r:id="rId3"/>
    <p:sldId id="295" r:id="rId4"/>
    <p:sldId id="296" r:id="rId5"/>
    <p:sldId id="297" r:id="rId6"/>
    <p:sldId id="298" r:id="rId7"/>
    <p:sldId id="299" r:id="rId8"/>
    <p:sldId id="302" r:id="rId9"/>
    <p:sldId id="292" r:id="rId10"/>
    <p:sldId id="303" r:id="rId11"/>
    <p:sldId id="279" r:id="rId12"/>
    <p:sldId id="300" r:id="rId13"/>
    <p:sldId id="304" r:id="rId14"/>
    <p:sldId id="307" r:id="rId15"/>
    <p:sldId id="308" r:id="rId16"/>
    <p:sldId id="309" r:id="rId17"/>
    <p:sldId id="310" r:id="rId18"/>
    <p:sldId id="312" r:id="rId19"/>
    <p:sldId id="293" r:id="rId20"/>
    <p:sldId id="311" r:id="rId21"/>
    <p:sldId id="280" r:id="rId22"/>
    <p:sldId id="301" r:id="rId23"/>
    <p:sldId id="313" r:id="rId24"/>
    <p:sldId id="314" r:id="rId25"/>
    <p:sldId id="315" r:id="rId26"/>
    <p:sldId id="316" r:id="rId27"/>
    <p:sldId id="317" r:id="rId28"/>
    <p:sldId id="318" r:id="rId29"/>
    <p:sldId id="294" r:id="rId30"/>
    <p:sldId id="320" r:id="rId31"/>
    <p:sldId id="319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0" r:id="rId42"/>
    <p:sldId id="331" r:id="rId43"/>
    <p:sldId id="332" r:id="rId44"/>
    <p:sldId id="333" r:id="rId45"/>
    <p:sldId id="334" r:id="rId46"/>
    <p:sldId id="335" r:id="rId47"/>
    <p:sldId id="336" r:id="rId48"/>
    <p:sldId id="337" r:id="rId49"/>
    <p:sldId id="338" r:id="rId50"/>
    <p:sldId id="339" r:id="rId51"/>
    <p:sldId id="340" r:id="rId52"/>
    <p:sldId id="341" r:id="rId53"/>
    <p:sldId id="342" r:id="rId54"/>
    <p:sldId id="343" r:id="rId55"/>
    <p:sldId id="346" r:id="rId56"/>
    <p:sldId id="344" r:id="rId57"/>
    <p:sldId id="348" r:id="rId58"/>
    <p:sldId id="347" r:id="rId59"/>
    <p:sldId id="349" r:id="rId60"/>
    <p:sldId id="350" r:id="rId61"/>
    <p:sldId id="351" r:id="rId62"/>
    <p:sldId id="352" r:id="rId63"/>
    <p:sldId id="353" r:id="rId64"/>
    <p:sldId id="354" r:id="rId65"/>
    <p:sldId id="355" r:id="rId66"/>
    <p:sldId id="356" r:id="rId67"/>
    <p:sldId id="357" r:id="rId68"/>
    <p:sldId id="358" r:id="rId69"/>
    <p:sldId id="359" r:id="rId70"/>
    <p:sldId id="360" r:id="rId71"/>
    <p:sldId id="361" r:id="rId72"/>
    <p:sldId id="362" r:id="rId73"/>
    <p:sldId id="363" r:id="rId74"/>
    <p:sldId id="364" r:id="rId75"/>
    <p:sldId id="365" r:id="rId76"/>
    <p:sldId id="366" r:id="rId77"/>
    <p:sldId id="367" r:id="rId78"/>
    <p:sldId id="289" r:id="rId79"/>
    <p:sldId id="278" r:id="rId80"/>
    <p:sldId id="284" r:id="rId81"/>
    <p:sldId id="291" r:id="rId82"/>
    <p:sldId id="287" r:id="rId83"/>
    <p:sldId id="371" r:id="rId84"/>
    <p:sldId id="373" r:id="rId85"/>
    <p:sldId id="374" r:id="rId86"/>
    <p:sldId id="375" r:id="rId87"/>
    <p:sldId id="372" r:id="rId88"/>
    <p:sldId id="283" r:id="rId89"/>
    <p:sldId id="377" r:id="rId90"/>
    <p:sldId id="378" r:id="rId91"/>
    <p:sldId id="379" r:id="rId92"/>
    <p:sldId id="376" r:id="rId93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cion" id="{3BCE2C73-3E38-EE48-8036-8558B12AB4FC}">
          <p14:sldIdLst>
            <p14:sldId id="288"/>
            <p14:sldId id="276"/>
            <p14:sldId id="295"/>
            <p14:sldId id="296"/>
            <p14:sldId id="297"/>
            <p14:sldId id="298"/>
            <p14:sldId id="299"/>
            <p14:sldId id="302"/>
            <p14:sldId id="292"/>
            <p14:sldId id="303"/>
            <p14:sldId id="279"/>
            <p14:sldId id="300"/>
            <p14:sldId id="304"/>
            <p14:sldId id="307"/>
            <p14:sldId id="308"/>
            <p14:sldId id="309"/>
            <p14:sldId id="310"/>
            <p14:sldId id="312"/>
          </p14:sldIdLst>
        </p14:section>
        <p14:section name="Conceptos" id="{F4EDDC7D-FE43-7049-A8BD-66FA526E2C63}">
          <p14:sldIdLst>
            <p14:sldId id="293"/>
            <p14:sldId id="311"/>
            <p14:sldId id="280"/>
            <p14:sldId id="301"/>
            <p14:sldId id="313"/>
            <p14:sldId id="314"/>
            <p14:sldId id="315"/>
            <p14:sldId id="316"/>
            <p14:sldId id="317"/>
            <p14:sldId id="318"/>
            <p14:sldId id="294"/>
            <p14:sldId id="320"/>
            <p14:sldId id="319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6"/>
            <p14:sldId id="344"/>
            <p14:sldId id="348"/>
            <p14:sldId id="347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</p14:sldIdLst>
        </p14:section>
        <p14:section name="Ejercicios" id="{C2FC904F-78A1-F649-B9CF-02D18EFCB4AA}">
          <p14:sldIdLst>
            <p14:sldId id="289"/>
            <p14:sldId id="278"/>
            <p14:sldId id="284"/>
          </p14:sldIdLst>
        </p14:section>
        <p14:section name="Resolucion" id="{B1C62D90-B92A-F945-86CB-E838C587791D}">
          <p14:sldIdLst>
            <p14:sldId id="291"/>
            <p14:sldId id="287"/>
            <p14:sldId id="371"/>
            <p14:sldId id="373"/>
            <p14:sldId id="374"/>
            <p14:sldId id="375"/>
            <p14:sldId id="372"/>
            <p14:sldId id="283"/>
            <p14:sldId id="377"/>
            <p14:sldId id="378"/>
            <p14:sldId id="379"/>
            <p14:sldId id="37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3449"/>
    <a:srgbClr val="5A3A92"/>
    <a:srgbClr val="1DC1DC"/>
    <a:srgbClr val="F25B2C"/>
    <a:srgbClr val="FFFFFF"/>
    <a:srgbClr val="019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Estilo temático 1 - Énfasis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25E5076-3810-47DD-B79F-674D7AD40C01}" styleName="Estilo oscuro 1 - Énfasis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21"/>
    <p:restoredTop sz="93065"/>
  </p:normalViewPr>
  <p:slideViewPr>
    <p:cSldViewPr snapToGrid="0" snapToObjects="1">
      <p:cViewPr varScale="1">
        <p:scale>
          <a:sx n="63" d="100"/>
          <a:sy n="63" d="100"/>
        </p:scale>
        <p:origin x="17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35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notesMaster" Target="notesMasters/notesMaster1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C51C6F-540E-194B-AB40-2FCDE1E97E62}" type="doc">
      <dgm:prSet loTypeId="urn:microsoft.com/office/officeart/2005/8/layout/process1" loCatId="" qsTypeId="urn:microsoft.com/office/officeart/2005/8/quickstyle/simple4" qsCatId="simple" csTypeId="urn:microsoft.com/office/officeart/2005/8/colors/colorful1" csCatId="colorful" phldr="1"/>
      <dgm:spPr/>
    </dgm:pt>
    <dgm:pt modelId="{5A3870C2-60BD-C649-9783-E94DB36EB50A}">
      <dgm:prSet phldrT="[Texto]"/>
      <dgm:spPr/>
      <dgm:t>
        <a:bodyPr/>
        <a:lstStyle/>
        <a:p>
          <a:r>
            <a:rPr lang="es-ES_tradnl" dirty="0" smtClean="0"/>
            <a:t>Lenguaje de Programación</a:t>
          </a:r>
          <a:r>
            <a:rPr lang="es-ES" dirty="0" smtClean="0"/>
            <a:t> de alto Nivel (Ej. Java)</a:t>
          </a:r>
          <a:endParaRPr lang="es-ES_tradnl" dirty="0"/>
        </a:p>
      </dgm:t>
    </dgm:pt>
    <dgm:pt modelId="{E2DA1F46-3B13-A14C-8728-4654AE9B4E4C}" type="parTrans" cxnId="{5CF132A0-AD19-F240-A0BC-5577E27AFE3A}">
      <dgm:prSet/>
      <dgm:spPr/>
      <dgm:t>
        <a:bodyPr/>
        <a:lstStyle/>
        <a:p>
          <a:endParaRPr lang="es-ES_tradnl"/>
        </a:p>
      </dgm:t>
    </dgm:pt>
    <dgm:pt modelId="{DA8A128B-4692-E345-A82A-483C41750447}" type="sibTrans" cxnId="{5CF132A0-AD19-F240-A0BC-5577E27AFE3A}">
      <dgm:prSet/>
      <dgm:spPr/>
      <dgm:t>
        <a:bodyPr/>
        <a:lstStyle/>
        <a:p>
          <a:endParaRPr lang="es-ES_tradnl"/>
        </a:p>
      </dgm:t>
    </dgm:pt>
    <dgm:pt modelId="{3D19EA63-7E02-9841-BD72-6A3CDC2863B2}">
      <dgm:prSet phldrT="[Texto]"/>
      <dgm:spPr/>
      <dgm:t>
        <a:bodyPr/>
        <a:lstStyle/>
        <a:p>
          <a:r>
            <a:rPr lang="es-ES_tradnl" dirty="0" smtClean="0"/>
            <a:t>Compilador</a:t>
          </a:r>
          <a:endParaRPr lang="es-ES_tradnl" dirty="0"/>
        </a:p>
      </dgm:t>
    </dgm:pt>
    <dgm:pt modelId="{B0C1032F-852D-374C-A765-9DA6CE5B0F70}" type="parTrans" cxnId="{CFCE5303-5B1F-8446-AD0F-1A3FBA9487BA}">
      <dgm:prSet/>
      <dgm:spPr/>
      <dgm:t>
        <a:bodyPr/>
        <a:lstStyle/>
        <a:p>
          <a:endParaRPr lang="es-ES_tradnl"/>
        </a:p>
      </dgm:t>
    </dgm:pt>
    <dgm:pt modelId="{C605679B-D7E7-9347-A8F7-CAB78DBC836D}" type="sibTrans" cxnId="{CFCE5303-5B1F-8446-AD0F-1A3FBA9487BA}">
      <dgm:prSet/>
      <dgm:spPr/>
      <dgm:t>
        <a:bodyPr/>
        <a:lstStyle/>
        <a:p>
          <a:endParaRPr lang="es-ES_tradnl"/>
        </a:p>
      </dgm:t>
    </dgm:pt>
    <dgm:pt modelId="{D16BAED3-34CB-1D45-A451-C694039A787C}">
      <dgm:prSet phldrT="[Texto]"/>
      <dgm:spPr/>
      <dgm:t>
        <a:bodyPr/>
        <a:lstStyle/>
        <a:p>
          <a:r>
            <a:rPr lang="es-ES_tradnl" dirty="0" smtClean="0"/>
            <a:t>Lenguaje de Programación</a:t>
          </a:r>
          <a:r>
            <a:rPr lang="es-ES" dirty="0" smtClean="0"/>
            <a:t> de bajo Nivel (Código Máquina / </a:t>
          </a:r>
          <a:r>
            <a:rPr lang="es-ES" dirty="0" err="1" smtClean="0"/>
            <a:t>Assembly</a:t>
          </a:r>
          <a:r>
            <a:rPr lang="es-ES" dirty="0" smtClean="0"/>
            <a:t> )</a:t>
          </a:r>
          <a:endParaRPr lang="es-ES_tradnl" dirty="0"/>
        </a:p>
      </dgm:t>
    </dgm:pt>
    <dgm:pt modelId="{6C35BA20-C32E-414C-8865-0403C6F3D2B8}" type="parTrans" cxnId="{9924173F-D296-F448-8A9F-4440739582DE}">
      <dgm:prSet/>
      <dgm:spPr/>
      <dgm:t>
        <a:bodyPr/>
        <a:lstStyle/>
        <a:p>
          <a:endParaRPr lang="es-ES_tradnl"/>
        </a:p>
      </dgm:t>
    </dgm:pt>
    <dgm:pt modelId="{F5E307EC-94BF-CF4B-B3C4-99388CFF2C69}" type="sibTrans" cxnId="{9924173F-D296-F448-8A9F-4440739582DE}">
      <dgm:prSet/>
      <dgm:spPr/>
      <dgm:t>
        <a:bodyPr/>
        <a:lstStyle/>
        <a:p>
          <a:endParaRPr lang="es-ES_tradnl"/>
        </a:p>
      </dgm:t>
    </dgm:pt>
    <dgm:pt modelId="{50D3F96D-B425-3C49-BCB2-F07A9ED3E03B}" type="pres">
      <dgm:prSet presAssocID="{0DC51C6F-540E-194B-AB40-2FCDE1E97E62}" presName="Name0" presStyleCnt="0">
        <dgm:presLayoutVars>
          <dgm:dir/>
          <dgm:resizeHandles val="exact"/>
        </dgm:presLayoutVars>
      </dgm:prSet>
      <dgm:spPr/>
    </dgm:pt>
    <dgm:pt modelId="{58A212D3-C74B-AA4F-AB73-DEFE13086522}" type="pres">
      <dgm:prSet presAssocID="{5A3870C2-60BD-C649-9783-E94DB36EB50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E87F62CC-E809-A348-95DE-7821B92EA7A0}" type="pres">
      <dgm:prSet presAssocID="{DA8A128B-4692-E345-A82A-483C41750447}" presName="sibTrans" presStyleLbl="sibTrans2D1" presStyleIdx="0" presStyleCnt="2"/>
      <dgm:spPr/>
      <dgm:t>
        <a:bodyPr/>
        <a:lstStyle/>
        <a:p>
          <a:endParaRPr lang="es-ES_tradnl"/>
        </a:p>
      </dgm:t>
    </dgm:pt>
    <dgm:pt modelId="{3C94F60F-6894-AB4C-BE3B-40C9442F6EBC}" type="pres">
      <dgm:prSet presAssocID="{DA8A128B-4692-E345-A82A-483C41750447}" presName="connectorText" presStyleLbl="sibTrans2D1" presStyleIdx="0" presStyleCnt="2"/>
      <dgm:spPr/>
      <dgm:t>
        <a:bodyPr/>
        <a:lstStyle/>
        <a:p>
          <a:endParaRPr lang="es-ES_tradnl"/>
        </a:p>
      </dgm:t>
    </dgm:pt>
    <dgm:pt modelId="{88FF3C75-DE13-194A-8797-C81B2898A4DA}" type="pres">
      <dgm:prSet presAssocID="{3D19EA63-7E02-9841-BD72-6A3CDC2863B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97F6F73-9C22-E24D-AF5C-8930827FECF1}" type="pres">
      <dgm:prSet presAssocID="{C605679B-D7E7-9347-A8F7-CAB78DBC836D}" presName="sibTrans" presStyleLbl="sibTrans2D1" presStyleIdx="1" presStyleCnt="2"/>
      <dgm:spPr/>
      <dgm:t>
        <a:bodyPr/>
        <a:lstStyle/>
        <a:p>
          <a:endParaRPr lang="es-ES_tradnl"/>
        </a:p>
      </dgm:t>
    </dgm:pt>
    <dgm:pt modelId="{1582F721-F995-464F-890C-E61FF2CE63E0}" type="pres">
      <dgm:prSet presAssocID="{C605679B-D7E7-9347-A8F7-CAB78DBC836D}" presName="connectorText" presStyleLbl="sibTrans2D1" presStyleIdx="1" presStyleCnt="2"/>
      <dgm:spPr/>
      <dgm:t>
        <a:bodyPr/>
        <a:lstStyle/>
        <a:p>
          <a:endParaRPr lang="es-ES_tradnl"/>
        </a:p>
      </dgm:t>
    </dgm:pt>
    <dgm:pt modelId="{8C267474-9F7E-1448-A0DB-06A4EDB37A9A}" type="pres">
      <dgm:prSet presAssocID="{D16BAED3-34CB-1D45-A451-C694039A787C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BCB1DACD-2F47-B044-A03F-4A4A264EFCE6}" type="presOf" srcId="{C605679B-D7E7-9347-A8F7-CAB78DBC836D}" destId="{897F6F73-9C22-E24D-AF5C-8930827FECF1}" srcOrd="0" destOrd="0" presId="urn:microsoft.com/office/officeart/2005/8/layout/process1"/>
    <dgm:cxn modelId="{9924173F-D296-F448-8A9F-4440739582DE}" srcId="{0DC51C6F-540E-194B-AB40-2FCDE1E97E62}" destId="{D16BAED3-34CB-1D45-A451-C694039A787C}" srcOrd="2" destOrd="0" parTransId="{6C35BA20-C32E-414C-8865-0403C6F3D2B8}" sibTransId="{F5E307EC-94BF-CF4B-B3C4-99388CFF2C69}"/>
    <dgm:cxn modelId="{EBE8FE17-9B76-AB48-B15B-5EF033AA2E4F}" type="presOf" srcId="{5A3870C2-60BD-C649-9783-E94DB36EB50A}" destId="{58A212D3-C74B-AA4F-AB73-DEFE13086522}" srcOrd="0" destOrd="0" presId="urn:microsoft.com/office/officeart/2005/8/layout/process1"/>
    <dgm:cxn modelId="{D58A576A-6B12-C048-B82D-EB1C7F2F8055}" type="presOf" srcId="{C605679B-D7E7-9347-A8F7-CAB78DBC836D}" destId="{1582F721-F995-464F-890C-E61FF2CE63E0}" srcOrd="1" destOrd="0" presId="urn:microsoft.com/office/officeart/2005/8/layout/process1"/>
    <dgm:cxn modelId="{D8D6CC94-D9DD-1843-8045-2B29E99DE7B5}" type="presOf" srcId="{3D19EA63-7E02-9841-BD72-6A3CDC2863B2}" destId="{88FF3C75-DE13-194A-8797-C81B2898A4DA}" srcOrd="0" destOrd="0" presId="urn:microsoft.com/office/officeart/2005/8/layout/process1"/>
    <dgm:cxn modelId="{5CF132A0-AD19-F240-A0BC-5577E27AFE3A}" srcId="{0DC51C6F-540E-194B-AB40-2FCDE1E97E62}" destId="{5A3870C2-60BD-C649-9783-E94DB36EB50A}" srcOrd="0" destOrd="0" parTransId="{E2DA1F46-3B13-A14C-8728-4654AE9B4E4C}" sibTransId="{DA8A128B-4692-E345-A82A-483C41750447}"/>
    <dgm:cxn modelId="{0C5CEB12-968E-9249-ACEB-7147CA90A76E}" type="presOf" srcId="{0DC51C6F-540E-194B-AB40-2FCDE1E97E62}" destId="{50D3F96D-B425-3C49-BCB2-F07A9ED3E03B}" srcOrd="0" destOrd="0" presId="urn:microsoft.com/office/officeart/2005/8/layout/process1"/>
    <dgm:cxn modelId="{E8FB91BC-F5FE-A447-B37F-E04B84F5D7F4}" type="presOf" srcId="{D16BAED3-34CB-1D45-A451-C694039A787C}" destId="{8C267474-9F7E-1448-A0DB-06A4EDB37A9A}" srcOrd="0" destOrd="0" presId="urn:microsoft.com/office/officeart/2005/8/layout/process1"/>
    <dgm:cxn modelId="{CFCE5303-5B1F-8446-AD0F-1A3FBA9487BA}" srcId="{0DC51C6F-540E-194B-AB40-2FCDE1E97E62}" destId="{3D19EA63-7E02-9841-BD72-6A3CDC2863B2}" srcOrd="1" destOrd="0" parTransId="{B0C1032F-852D-374C-A765-9DA6CE5B0F70}" sibTransId="{C605679B-D7E7-9347-A8F7-CAB78DBC836D}"/>
    <dgm:cxn modelId="{41B57294-E43F-AD4D-8B85-76450E9642EA}" type="presOf" srcId="{DA8A128B-4692-E345-A82A-483C41750447}" destId="{E87F62CC-E809-A348-95DE-7821B92EA7A0}" srcOrd="0" destOrd="0" presId="urn:microsoft.com/office/officeart/2005/8/layout/process1"/>
    <dgm:cxn modelId="{B08EAB93-B9B3-194C-8425-A32D1D8C2E59}" type="presOf" srcId="{DA8A128B-4692-E345-A82A-483C41750447}" destId="{3C94F60F-6894-AB4C-BE3B-40C9442F6EBC}" srcOrd="1" destOrd="0" presId="urn:microsoft.com/office/officeart/2005/8/layout/process1"/>
    <dgm:cxn modelId="{04EF5291-7B43-3843-A1C7-DE9B06CEF2E3}" type="presParOf" srcId="{50D3F96D-B425-3C49-BCB2-F07A9ED3E03B}" destId="{58A212D3-C74B-AA4F-AB73-DEFE13086522}" srcOrd="0" destOrd="0" presId="urn:microsoft.com/office/officeart/2005/8/layout/process1"/>
    <dgm:cxn modelId="{9818F4F0-B292-CD41-B870-110BFA0F1D0C}" type="presParOf" srcId="{50D3F96D-B425-3C49-BCB2-F07A9ED3E03B}" destId="{E87F62CC-E809-A348-95DE-7821B92EA7A0}" srcOrd="1" destOrd="0" presId="urn:microsoft.com/office/officeart/2005/8/layout/process1"/>
    <dgm:cxn modelId="{CF425AD5-3FBD-F14C-A78A-F74B80B55F55}" type="presParOf" srcId="{E87F62CC-E809-A348-95DE-7821B92EA7A0}" destId="{3C94F60F-6894-AB4C-BE3B-40C9442F6EBC}" srcOrd="0" destOrd="0" presId="urn:microsoft.com/office/officeart/2005/8/layout/process1"/>
    <dgm:cxn modelId="{350AE92B-F578-3841-91A3-23B3359B5542}" type="presParOf" srcId="{50D3F96D-B425-3C49-BCB2-F07A9ED3E03B}" destId="{88FF3C75-DE13-194A-8797-C81B2898A4DA}" srcOrd="2" destOrd="0" presId="urn:microsoft.com/office/officeart/2005/8/layout/process1"/>
    <dgm:cxn modelId="{C0E3D22A-055E-D447-AA9D-D6E4ECF037A7}" type="presParOf" srcId="{50D3F96D-B425-3C49-BCB2-F07A9ED3E03B}" destId="{897F6F73-9C22-E24D-AF5C-8930827FECF1}" srcOrd="3" destOrd="0" presId="urn:microsoft.com/office/officeart/2005/8/layout/process1"/>
    <dgm:cxn modelId="{5977286B-1B50-B247-813B-3C0E54A0DAA3}" type="presParOf" srcId="{897F6F73-9C22-E24D-AF5C-8930827FECF1}" destId="{1582F721-F995-464F-890C-E61FF2CE63E0}" srcOrd="0" destOrd="0" presId="urn:microsoft.com/office/officeart/2005/8/layout/process1"/>
    <dgm:cxn modelId="{70C0F5D3-8423-4A4D-97AD-BF2B58A0C5AF}" type="presParOf" srcId="{50D3F96D-B425-3C49-BCB2-F07A9ED3E03B}" destId="{8C267474-9F7E-1448-A0DB-06A4EDB37A9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07D49F-7CF0-4E40-B4F7-B4FB65FD6CDC}" type="doc">
      <dgm:prSet loTypeId="urn:microsoft.com/office/officeart/2005/8/layout/vProcess5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s-ES_tradnl"/>
        </a:p>
      </dgm:t>
    </dgm:pt>
    <dgm:pt modelId="{2F76B71F-5297-494D-B902-29BBFC816B78}">
      <dgm:prSet phldrT="[Texto]"/>
      <dgm:spPr/>
      <dgm:t>
        <a:bodyPr/>
        <a:lstStyle/>
        <a:p>
          <a:r>
            <a:rPr lang="es-ES_tradnl" dirty="0" smtClean="0"/>
            <a:t>Usuario</a:t>
          </a:r>
          <a:endParaRPr lang="es-ES_tradnl" dirty="0"/>
        </a:p>
      </dgm:t>
    </dgm:pt>
    <dgm:pt modelId="{4CD21E14-5AB6-E341-BA40-37EDD07E3559}" type="parTrans" cxnId="{9B92CB66-9768-894A-B7EB-B5D693704802}">
      <dgm:prSet/>
      <dgm:spPr/>
      <dgm:t>
        <a:bodyPr/>
        <a:lstStyle/>
        <a:p>
          <a:endParaRPr lang="es-ES_tradnl"/>
        </a:p>
      </dgm:t>
    </dgm:pt>
    <dgm:pt modelId="{327134E4-37FE-7843-BC0B-0D187E013431}" type="sibTrans" cxnId="{9B92CB66-9768-894A-B7EB-B5D693704802}">
      <dgm:prSet/>
      <dgm:spPr/>
      <dgm:t>
        <a:bodyPr/>
        <a:lstStyle/>
        <a:p>
          <a:endParaRPr lang="es-ES_tradnl"/>
        </a:p>
      </dgm:t>
    </dgm:pt>
    <dgm:pt modelId="{1277CEFD-FC6F-2A4B-B3A6-ED437D56A744}">
      <dgm:prSet phldrT="[Texto]"/>
      <dgm:spPr/>
      <dgm:t>
        <a:bodyPr/>
        <a:lstStyle/>
        <a:p>
          <a:r>
            <a:rPr lang="es-ES_tradnl" dirty="0" err="1" smtClean="0"/>
            <a:t>Aplicaci</a:t>
          </a:r>
          <a:r>
            <a:rPr lang="es-ES" dirty="0" err="1" smtClean="0"/>
            <a:t>ón</a:t>
          </a:r>
          <a:endParaRPr lang="es-ES_tradnl" dirty="0"/>
        </a:p>
      </dgm:t>
    </dgm:pt>
    <dgm:pt modelId="{01851821-70FF-7548-A8B4-54A3A4112907}" type="parTrans" cxnId="{BE53E6E2-56EB-5C4C-A291-3062B04C1502}">
      <dgm:prSet/>
      <dgm:spPr/>
      <dgm:t>
        <a:bodyPr/>
        <a:lstStyle/>
        <a:p>
          <a:endParaRPr lang="es-ES_tradnl"/>
        </a:p>
      </dgm:t>
    </dgm:pt>
    <dgm:pt modelId="{C2C64622-C9B2-904F-BE4E-55E6E01D1F1B}" type="sibTrans" cxnId="{BE53E6E2-56EB-5C4C-A291-3062B04C1502}">
      <dgm:prSet/>
      <dgm:spPr/>
      <dgm:t>
        <a:bodyPr/>
        <a:lstStyle/>
        <a:p>
          <a:endParaRPr lang="es-ES_tradnl"/>
        </a:p>
      </dgm:t>
    </dgm:pt>
    <dgm:pt modelId="{5A8C70EE-9050-854A-ACFC-884EB5001385}">
      <dgm:prSet phldrT="[Texto]"/>
      <dgm:spPr/>
      <dgm:t>
        <a:bodyPr/>
        <a:lstStyle/>
        <a:p>
          <a:r>
            <a:rPr lang="es-ES_tradnl" dirty="0" smtClean="0"/>
            <a:t>Hardware</a:t>
          </a:r>
          <a:endParaRPr lang="es-ES_tradnl" dirty="0"/>
        </a:p>
      </dgm:t>
    </dgm:pt>
    <dgm:pt modelId="{3C741A35-89D6-EC40-B9B2-D65433600558}" type="parTrans" cxnId="{DF1E712E-764A-E647-B906-7C51AA2C2ABA}">
      <dgm:prSet/>
      <dgm:spPr/>
      <dgm:t>
        <a:bodyPr/>
        <a:lstStyle/>
        <a:p>
          <a:endParaRPr lang="es-ES_tradnl"/>
        </a:p>
      </dgm:t>
    </dgm:pt>
    <dgm:pt modelId="{EAF0A0CA-FCA8-D941-A069-FCC183540E29}" type="sibTrans" cxnId="{DF1E712E-764A-E647-B906-7C51AA2C2ABA}">
      <dgm:prSet/>
      <dgm:spPr/>
      <dgm:t>
        <a:bodyPr/>
        <a:lstStyle/>
        <a:p>
          <a:endParaRPr lang="es-ES_tradnl"/>
        </a:p>
      </dgm:t>
    </dgm:pt>
    <dgm:pt modelId="{8A17577D-DCD5-244D-A2EF-04C925A7659E}">
      <dgm:prSet/>
      <dgm:spPr/>
      <dgm:t>
        <a:bodyPr/>
        <a:lstStyle/>
        <a:p>
          <a:r>
            <a:rPr lang="es-ES_tradnl" dirty="0" smtClean="0"/>
            <a:t>Sistema Operativo</a:t>
          </a:r>
          <a:endParaRPr lang="es-ES_tradnl" dirty="0"/>
        </a:p>
      </dgm:t>
    </dgm:pt>
    <dgm:pt modelId="{1595EB44-352E-3549-9BB1-2D327DEA6EBC}" type="parTrans" cxnId="{3D338E14-64ED-1F4F-AEE0-89C9404CA936}">
      <dgm:prSet/>
      <dgm:spPr/>
      <dgm:t>
        <a:bodyPr/>
        <a:lstStyle/>
        <a:p>
          <a:endParaRPr lang="es-ES_tradnl"/>
        </a:p>
      </dgm:t>
    </dgm:pt>
    <dgm:pt modelId="{BEE5A4F4-6701-A746-8C3F-6CCB9F3002B4}" type="sibTrans" cxnId="{3D338E14-64ED-1F4F-AEE0-89C9404CA936}">
      <dgm:prSet/>
      <dgm:spPr/>
      <dgm:t>
        <a:bodyPr/>
        <a:lstStyle/>
        <a:p>
          <a:endParaRPr lang="es-ES_tradnl"/>
        </a:p>
      </dgm:t>
    </dgm:pt>
    <dgm:pt modelId="{32C8C682-7873-1B4F-9CAF-8F27F88CF79E}" type="pres">
      <dgm:prSet presAssocID="{8A07D49F-7CF0-4E40-B4F7-B4FB65FD6CDC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s-ES_tradnl"/>
        </a:p>
      </dgm:t>
    </dgm:pt>
    <dgm:pt modelId="{53CD4345-7047-FF4A-9D12-4B6E0924D652}" type="pres">
      <dgm:prSet presAssocID="{8A07D49F-7CF0-4E40-B4F7-B4FB65FD6CDC}" presName="dummyMaxCanvas" presStyleCnt="0">
        <dgm:presLayoutVars/>
      </dgm:prSet>
      <dgm:spPr/>
    </dgm:pt>
    <dgm:pt modelId="{A91D748F-67E3-924B-8B78-9AEAB0227EE2}" type="pres">
      <dgm:prSet presAssocID="{8A07D49F-7CF0-4E40-B4F7-B4FB65FD6CDC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7B68F20-6C58-254E-9A7C-18F582F1FC44}" type="pres">
      <dgm:prSet presAssocID="{8A07D49F-7CF0-4E40-B4F7-B4FB65FD6CDC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CA2237E8-FF1C-DC40-B58B-76826292D069}" type="pres">
      <dgm:prSet presAssocID="{8A07D49F-7CF0-4E40-B4F7-B4FB65FD6CDC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1CA1EE6A-AD30-BC4D-AF1A-BBB9C4C8791F}" type="pres">
      <dgm:prSet presAssocID="{8A07D49F-7CF0-4E40-B4F7-B4FB65FD6CDC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AED90517-1303-844D-B542-88C2F144FB7B}" type="pres">
      <dgm:prSet presAssocID="{8A07D49F-7CF0-4E40-B4F7-B4FB65FD6CDC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B86EB204-0153-C24E-8863-DDF504AF9237}" type="pres">
      <dgm:prSet presAssocID="{8A07D49F-7CF0-4E40-B4F7-B4FB65FD6CDC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F4F66E27-19AD-E940-A069-B1563BC27F3B}" type="pres">
      <dgm:prSet presAssocID="{8A07D49F-7CF0-4E40-B4F7-B4FB65FD6CDC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BB87C29C-3647-D347-8583-4F1C5C5832F4}" type="pres">
      <dgm:prSet presAssocID="{8A07D49F-7CF0-4E40-B4F7-B4FB65FD6CDC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AE14F83D-5D44-C740-9CDC-5B0FAD170799}" type="pres">
      <dgm:prSet presAssocID="{8A07D49F-7CF0-4E40-B4F7-B4FB65FD6CDC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3B929E8F-E470-8A49-B281-14791D6A947B}" type="pres">
      <dgm:prSet presAssocID="{8A07D49F-7CF0-4E40-B4F7-B4FB65FD6CDC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E91DACD2-42FE-6F41-A61A-42CB5B5400FB}" type="pres">
      <dgm:prSet presAssocID="{8A07D49F-7CF0-4E40-B4F7-B4FB65FD6CDC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82158BA0-E0BF-4843-B4A1-87233145022C}" type="presOf" srcId="{327134E4-37FE-7843-BC0B-0D187E013431}" destId="{AED90517-1303-844D-B542-88C2F144FB7B}" srcOrd="0" destOrd="0" presId="urn:microsoft.com/office/officeart/2005/8/layout/vProcess5"/>
    <dgm:cxn modelId="{DF1E712E-764A-E647-B906-7C51AA2C2ABA}" srcId="{8A07D49F-7CF0-4E40-B4F7-B4FB65FD6CDC}" destId="{5A8C70EE-9050-854A-ACFC-884EB5001385}" srcOrd="3" destOrd="0" parTransId="{3C741A35-89D6-EC40-B9B2-D65433600558}" sibTransId="{EAF0A0CA-FCA8-D941-A069-FCC183540E29}"/>
    <dgm:cxn modelId="{E436589B-96AA-8A48-A371-13EB82BA490F}" type="presOf" srcId="{8A17577D-DCD5-244D-A2EF-04C925A7659E}" destId="{CA2237E8-FF1C-DC40-B58B-76826292D069}" srcOrd="0" destOrd="0" presId="urn:microsoft.com/office/officeart/2005/8/layout/vProcess5"/>
    <dgm:cxn modelId="{EC249825-90E8-244E-9155-3A97C6FFA64C}" type="presOf" srcId="{BEE5A4F4-6701-A746-8C3F-6CCB9F3002B4}" destId="{F4F66E27-19AD-E940-A069-B1563BC27F3B}" srcOrd="0" destOrd="0" presId="urn:microsoft.com/office/officeart/2005/8/layout/vProcess5"/>
    <dgm:cxn modelId="{3D338E14-64ED-1F4F-AEE0-89C9404CA936}" srcId="{8A07D49F-7CF0-4E40-B4F7-B4FB65FD6CDC}" destId="{8A17577D-DCD5-244D-A2EF-04C925A7659E}" srcOrd="2" destOrd="0" parTransId="{1595EB44-352E-3549-9BB1-2D327DEA6EBC}" sibTransId="{BEE5A4F4-6701-A746-8C3F-6CCB9F3002B4}"/>
    <dgm:cxn modelId="{98658E7A-71DB-404C-B5EF-79BD97BE12CB}" type="presOf" srcId="{C2C64622-C9B2-904F-BE4E-55E6E01D1F1B}" destId="{B86EB204-0153-C24E-8863-DDF504AF9237}" srcOrd="0" destOrd="0" presId="urn:microsoft.com/office/officeart/2005/8/layout/vProcess5"/>
    <dgm:cxn modelId="{ABDF948F-F5FF-7C44-AEA9-A6EE071F87A8}" type="presOf" srcId="{5A8C70EE-9050-854A-ACFC-884EB5001385}" destId="{1CA1EE6A-AD30-BC4D-AF1A-BBB9C4C8791F}" srcOrd="0" destOrd="0" presId="urn:microsoft.com/office/officeart/2005/8/layout/vProcess5"/>
    <dgm:cxn modelId="{D1774D22-AEFB-924E-AE69-52CDD7E0F144}" type="presOf" srcId="{1277CEFD-FC6F-2A4B-B3A6-ED437D56A744}" destId="{27B68F20-6C58-254E-9A7C-18F582F1FC44}" srcOrd="0" destOrd="0" presId="urn:microsoft.com/office/officeart/2005/8/layout/vProcess5"/>
    <dgm:cxn modelId="{09D6ED34-4367-1D42-8593-ACCC371F6DBB}" type="presOf" srcId="{2F76B71F-5297-494D-B902-29BBFC816B78}" destId="{BB87C29C-3647-D347-8583-4F1C5C5832F4}" srcOrd="1" destOrd="0" presId="urn:microsoft.com/office/officeart/2005/8/layout/vProcess5"/>
    <dgm:cxn modelId="{F59B3F44-B075-5544-9C52-48951A5BA300}" type="presOf" srcId="{2F76B71F-5297-494D-B902-29BBFC816B78}" destId="{A91D748F-67E3-924B-8B78-9AEAB0227EE2}" srcOrd="0" destOrd="0" presId="urn:microsoft.com/office/officeart/2005/8/layout/vProcess5"/>
    <dgm:cxn modelId="{5F63CDEC-2770-D045-8845-221411BEE1E7}" type="presOf" srcId="{5A8C70EE-9050-854A-ACFC-884EB5001385}" destId="{E91DACD2-42FE-6F41-A61A-42CB5B5400FB}" srcOrd="1" destOrd="0" presId="urn:microsoft.com/office/officeart/2005/8/layout/vProcess5"/>
    <dgm:cxn modelId="{94B8C861-33A0-0448-A2A1-7306034A94EA}" type="presOf" srcId="{1277CEFD-FC6F-2A4B-B3A6-ED437D56A744}" destId="{AE14F83D-5D44-C740-9CDC-5B0FAD170799}" srcOrd="1" destOrd="0" presId="urn:microsoft.com/office/officeart/2005/8/layout/vProcess5"/>
    <dgm:cxn modelId="{AE6A6853-53B6-D942-8404-FB5E6A8A60E0}" type="presOf" srcId="{8A17577D-DCD5-244D-A2EF-04C925A7659E}" destId="{3B929E8F-E470-8A49-B281-14791D6A947B}" srcOrd="1" destOrd="0" presId="urn:microsoft.com/office/officeart/2005/8/layout/vProcess5"/>
    <dgm:cxn modelId="{D300A293-24A5-C84A-A98C-BC4A01D6688F}" type="presOf" srcId="{8A07D49F-7CF0-4E40-B4F7-B4FB65FD6CDC}" destId="{32C8C682-7873-1B4F-9CAF-8F27F88CF79E}" srcOrd="0" destOrd="0" presId="urn:microsoft.com/office/officeart/2005/8/layout/vProcess5"/>
    <dgm:cxn modelId="{9B92CB66-9768-894A-B7EB-B5D693704802}" srcId="{8A07D49F-7CF0-4E40-B4F7-B4FB65FD6CDC}" destId="{2F76B71F-5297-494D-B902-29BBFC816B78}" srcOrd="0" destOrd="0" parTransId="{4CD21E14-5AB6-E341-BA40-37EDD07E3559}" sibTransId="{327134E4-37FE-7843-BC0B-0D187E013431}"/>
    <dgm:cxn modelId="{BE53E6E2-56EB-5C4C-A291-3062B04C1502}" srcId="{8A07D49F-7CF0-4E40-B4F7-B4FB65FD6CDC}" destId="{1277CEFD-FC6F-2A4B-B3A6-ED437D56A744}" srcOrd="1" destOrd="0" parTransId="{01851821-70FF-7548-A8B4-54A3A4112907}" sibTransId="{C2C64622-C9B2-904F-BE4E-55E6E01D1F1B}"/>
    <dgm:cxn modelId="{1201AAEA-1D9A-3041-B2D8-7EB43CA87EA5}" type="presParOf" srcId="{32C8C682-7873-1B4F-9CAF-8F27F88CF79E}" destId="{53CD4345-7047-FF4A-9D12-4B6E0924D652}" srcOrd="0" destOrd="0" presId="urn:microsoft.com/office/officeart/2005/8/layout/vProcess5"/>
    <dgm:cxn modelId="{B451B5DE-2AB8-FB4D-A30D-6AC879CFA946}" type="presParOf" srcId="{32C8C682-7873-1B4F-9CAF-8F27F88CF79E}" destId="{A91D748F-67E3-924B-8B78-9AEAB0227EE2}" srcOrd="1" destOrd="0" presId="urn:microsoft.com/office/officeart/2005/8/layout/vProcess5"/>
    <dgm:cxn modelId="{0128EEDA-7757-C743-84B7-DC13B487C92B}" type="presParOf" srcId="{32C8C682-7873-1B4F-9CAF-8F27F88CF79E}" destId="{27B68F20-6C58-254E-9A7C-18F582F1FC44}" srcOrd="2" destOrd="0" presId="urn:microsoft.com/office/officeart/2005/8/layout/vProcess5"/>
    <dgm:cxn modelId="{BFC93F50-40EF-4F48-BF1F-F0C5CE8F7C17}" type="presParOf" srcId="{32C8C682-7873-1B4F-9CAF-8F27F88CF79E}" destId="{CA2237E8-FF1C-DC40-B58B-76826292D069}" srcOrd="3" destOrd="0" presId="urn:microsoft.com/office/officeart/2005/8/layout/vProcess5"/>
    <dgm:cxn modelId="{6C0B99F0-30F1-B847-9A20-86D54BAFBCD6}" type="presParOf" srcId="{32C8C682-7873-1B4F-9CAF-8F27F88CF79E}" destId="{1CA1EE6A-AD30-BC4D-AF1A-BBB9C4C8791F}" srcOrd="4" destOrd="0" presId="urn:microsoft.com/office/officeart/2005/8/layout/vProcess5"/>
    <dgm:cxn modelId="{D75C650A-B5F8-E342-A10A-3FE52B8147C0}" type="presParOf" srcId="{32C8C682-7873-1B4F-9CAF-8F27F88CF79E}" destId="{AED90517-1303-844D-B542-88C2F144FB7B}" srcOrd="5" destOrd="0" presId="urn:microsoft.com/office/officeart/2005/8/layout/vProcess5"/>
    <dgm:cxn modelId="{B6BF0FC7-3A9C-B247-9265-9377D4EEA837}" type="presParOf" srcId="{32C8C682-7873-1B4F-9CAF-8F27F88CF79E}" destId="{B86EB204-0153-C24E-8863-DDF504AF9237}" srcOrd="6" destOrd="0" presId="urn:microsoft.com/office/officeart/2005/8/layout/vProcess5"/>
    <dgm:cxn modelId="{E96DD840-3768-6746-BC7E-AB2513E31AF8}" type="presParOf" srcId="{32C8C682-7873-1B4F-9CAF-8F27F88CF79E}" destId="{F4F66E27-19AD-E940-A069-B1563BC27F3B}" srcOrd="7" destOrd="0" presId="urn:microsoft.com/office/officeart/2005/8/layout/vProcess5"/>
    <dgm:cxn modelId="{2A7C329A-7AC6-D345-B5D9-3C148DA2649E}" type="presParOf" srcId="{32C8C682-7873-1B4F-9CAF-8F27F88CF79E}" destId="{BB87C29C-3647-D347-8583-4F1C5C5832F4}" srcOrd="8" destOrd="0" presId="urn:microsoft.com/office/officeart/2005/8/layout/vProcess5"/>
    <dgm:cxn modelId="{FFF094BA-D486-694B-8947-E261E644010E}" type="presParOf" srcId="{32C8C682-7873-1B4F-9CAF-8F27F88CF79E}" destId="{AE14F83D-5D44-C740-9CDC-5B0FAD170799}" srcOrd="9" destOrd="0" presId="urn:microsoft.com/office/officeart/2005/8/layout/vProcess5"/>
    <dgm:cxn modelId="{FBCE132D-B8B0-7A4C-BB16-C3A638B9BA24}" type="presParOf" srcId="{32C8C682-7873-1B4F-9CAF-8F27F88CF79E}" destId="{3B929E8F-E470-8A49-B281-14791D6A947B}" srcOrd="10" destOrd="0" presId="urn:microsoft.com/office/officeart/2005/8/layout/vProcess5"/>
    <dgm:cxn modelId="{62EBB750-AD6C-6E4E-AFB7-5566CE5D98A9}" type="presParOf" srcId="{32C8C682-7873-1B4F-9CAF-8F27F88CF79E}" destId="{E91DACD2-42FE-6F41-A61A-42CB5B5400F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245424-7EE8-4344-8782-A072D8517B65}" type="doc">
      <dgm:prSet loTypeId="urn:microsoft.com/office/officeart/2005/8/layout/chevron1" loCatId="" qsTypeId="urn:microsoft.com/office/officeart/2005/8/quickstyle/simple4" qsCatId="simple" csTypeId="urn:microsoft.com/office/officeart/2005/8/colors/colorful1" csCatId="colorful" phldr="1"/>
      <dgm:spPr/>
    </dgm:pt>
    <dgm:pt modelId="{E7F55F85-A68A-D643-9C20-F63F3BFAFDB6}">
      <dgm:prSet phldrT="[Texto]"/>
      <dgm:spPr/>
      <dgm:t>
        <a:bodyPr/>
        <a:lstStyle/>
        <a:p>
          <a:r>
            <a:rPr lang="es-ES_tradnl" dirty="0" smtClean="0"/>
            <a:t>Entrada</a:t>
          </a:r>
          <a:endParaRPr lang="es-ES_tradnl" dirty="0"/>
        </a:p>
      </dgm:t>
    </dgm:pt>
    <dgm:pt modelId="{076D1C35-FA32-7D4D-BE33-F3CB0A6F2366}" type="parTrans" cxnId="{DE0A2D7F-BF9A-F046-B863-5C6985B68CCF}">
      <dgm:prSet/>
      <dgm:spPr/>
      <dgm:t>
        <a:bodyPr/>
        <a:lstStyle/>
        <a:p>
          <a:endParaRPr lang="es-ES_tradnl"/>
        </a:p>
      </dgm:t>
    </dgm:pt>
    <dgm:pt modelId="{94D60990-1E16-DC42-9DC8-DCE2178932E5}" type="sibTrans" cxnId="{DE0A2D7F-BF9A-F046-B863-5C6985B68CCF}">
      <dgm:prSet/>
      <dgm:spPr/>
      <dgm:t>
        <a:bodyPr/>
        <a:lstStyle/>
        <a:p>
          <a:endParaRPr lang="es-ES_tradnl"/>
        </a:p>
      </dgm:t>
    </dgm:pt>
    <dgm:pt modelId="{9D74D1D1-A80E-084F-9AEA-CC91D42CAAE1}">
      <dgm:prSet phldrT="[Texto]"/>
      <dgm:spPr/>
      <dgm:t>
        <a:bodyPr/>
        <a:lstStyle/>
        <a:p>
          <a:r>
            <a:rPr lang="es-ES_tradnl" dirty="0" smtClean="0"/>
            <a:t>Proceso</a:t>
          </a:r>
          <a:endParaRPr lang="es-ES_tradnl" dirty="0"/>
        </a:p>
      </dgm:t>
    </dgm:pt>
    <dgm:pt modelId="{7205E182-D63E-BC41-AC22-0B957FF82D5B}" type="parTrans" cxnId="{AD7E891B-A951-1046-A39D-7059AFDE7552}">
      <dgm:prSet/>
      <dgm:spPr/>
      <dgm:t>
        <a:bodyPr/>
        <a:lstStyle/>
        <a:p>
          <a:endParaRPr lang="es-ES_tradnl"/>
        </a:p>
      </dgm:t>
    </dgm:pt>
    <dgm:pt modelId="{8F4193D4-20A1-254B-97B5-8B04F71AA4BB}" type="sibTrans" cxnId="{AD7E891B-A951-1046-A39D-7059AFDE7552}">
      <dgm:prSet/>
      <dgm:spPr/>
      <dgm:t>
        <a:bodyPr/>
        <a:lstStyle/>
        <a:p>
          <a:endParaRPr lang="es-ES_tradnl"/>
        </a:p>
      </dgm:t>
    </dgm:pt>
    <dgm:pt modelId="{D88A9F46-7E0C-674D-84ED-21C230030FBF}">
      <dgm:prSet phldrT="[Texto]"/>
      <dgm:spPr/>
      <dgm:t>
        <a:bodyPr/>
        <a:lstStyle/>
        <a:p>
          <a:r>
            <a:rPr lang="es-ES_tradnl" dirty="0" smtClean="0"/>
            <a:t>Salida</a:t>
          </a:r>
          <a:endParaRPr lang="es-ES_tradnl" dirty="0"/>
        </a:p>
      </dgm:t>
    </dgm:pt>
    <dgm:pt modelId="{C6454D43-BAF6-C448-AFCE-BF5DC34049B0}" type="parTrans" cxnId="{A6B9E32E-64A0-A54C-AB3C-82679414914B}">
      <dgm:prSet/>
      <dgm:spPr/>
      <dgm:t>
        <a:bodyPr/>
        <a:lstStyle/>
        <a:p>
          <a:endParaRPr lang="es-ES_tradnl"/>
        </a:p>
      </dgm:t>
    </dgm:pt>
    <dgm:pt modelId="{53D56DED-4F55-2D4F-96A4-D7F7625AEF3B}" type="sibTrans" cxnId="{A6B9E32E-64A0-A54C-AB3C-82679414914B}">
      <dgm:prSet/>
      <dgm:spPr/>
      <dgm:t>
        <a:bodyPr/>
        <a:lstStyle/>
        <a:p>
          <a:endParaRPr lang="es-ES_tradnl"/>
        </a:p>
      </dgm:t>
    </dgm:pt>
    <dgm:pt modelId="{FE1AF61A-39A7-A74D-A74C-0ECA12F5183D}" type="pres">
      <dgm:prSet presAssocID="{00245424-7EE8-4344-8782-A072D8517B65}" presName="Name0" presStyleCnt="0">
        <dgm:presLayoutVars>
          <dgm:dir/>
          <dgm:animLvl val="lvl"/>
          <dgm:resizeHandles val="exact"/>
        </dgm:presLayoutVars>
      </dgm:prSet>
      <dgm:spPr/>
    </dgm:pt>
    <dgm:pt modelId="{3BF5065D-6EC1-C842-B80A-EB58C235C49D}" type="pres">
      <dgm:prSet presAssocID="{E7F55F85-A68A-D643-9C20-F63F3BFAFDB6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01FD74F-22CB-7349-8A0D-F3628E8A0216}" type="pres">
      <dgm:prSet presAssocID="{94D60990-1E16-DC42-9DC8-DCE2178932E5}" presName="parTxOnlySpace" presStyleCnt="0"/>
      <dgm:spPr/>
    </dgm:pt>
    <dgm:pt modelId="{65968019-DDC8-7C42-9B0F-B3E564335CBF}" type="pres">
      <dgm:prSet presAssocID="{9D74D1D1-A80E-084F-9AEA-CC91D42CAAE1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DC7D5FFC-D43C-B148-8914-8087100C3373}" type="pres">
      <dgm:prSet presAssocID="{8F4193D4-20A1-254B-97B5-8B04F71AA4BB}" presName="parTxOnlySpace" presStyleCnt="0"/>
      <dgm:spPr/>
    </dgm:pt>
    <dgm:pt modelId="{D98D0D6F-657B-F248-BDDE-127A9370481B}" type="pres">
      <dgm:prSet presAssocID="{D88A9F46-7E0C-674D-84ED-21C230030FB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BC2B0F19-EAA9-A742-996B-4476D40BAE6F}" type="presOf" srcId="{00245424-7EE8-4344-8782-A072D8517B65}" destId="{FE1AF61A-39A7-A74D-A74C-0ECA12F5183D}" srcOrd="0" destOrd="0" presId="urn:microsoft.com/office/officeart/2005/8/layout/chevron1"/>
    <dgm:cxn modelId="{AD7E891B-A951-1046-A39D-7059AFDE7552}" srcId="{00245424-7EE8-4344-8782-A072D8517B65}" destId="{9D74D1D1-A80E-084F-9AEA-CC91D42CAAE1}" srcOrd="1" destOrd="0" parTransId="{7205E182-D63E-BC41-AC22-0B957FF82D5B}" sibTransId="{8F4193D4-20A1-254B-97B5-8B04F71AA4BB}"/>
    <dgm:cxn modelId="{69EA8CB7-43A1-3D43-81A4-8101C80ED1F2}" type="presOf" srcId="{D88A9F46-7E0C-674D-84ED-21C230030FBF}" destId="{D98D0D6F-657B-F248-BDDE-127A9370481B}" srcOrd="0" destOrd="0" presId="urn:microsoft.com/office/officeart/2005/8/layout/chevron1"/>
    <dgm:cxn modelId="{DE0A2D7F-BF9A-F046-B863-5C6985B68CCF}" srcId="{00245424-7EE8-4344-8782-A072D8517B65}" destId="{E7F55F85-A68A-D643-9C20-F63F3BFAFDB6}" srcOrd="0" destOrd="0" parTransId="{076D1C35-FA32-7D4D-BE33-F3CB0A6F2366}" sibTransId="{94D60990-1E16-DC42-9DC8-DCE2178932E5}"/>
    <dgm:cxn modelId="{A6B9E32E-64A0-A54C-AB3C-82679414914B}" srcId="{00245424-7EE8-4344-8782-A072D8517B65}" destId="{D88A9F46-7E0C-674D-84ED-21C230030FBF}" srcOrd="2" destOrd="0" parTransId="{C6454D43-BAF6-C448-AFCE-BF5DC34049B0}" sibTransId="{53D56DED-4F55-2D4F-96A4-D7F7625AEF3B}"/>
    <dgm:cxn modelId="{A4A0B866-33D5-D54E-81A5-AB9E585C3585}" type="presOf" srcId="{9D74D1D1-A80E-084F-9AEA-CC91D42CAAE1}" destId="{65968019-DDC8-7C42-9B0F-B3E564335CBF}" srcOrd="0" destOrd="0" presId="urn:microsoft.com/office/officeart/2005/8/layout/chevron1"/>
    <dgm:cxn modelId="{2D824BA7-E857-BA43-BEB9-54F64E3923EC}" type="presOf" srcId="{E7F55F85-A68A-D643-9C20-F63F3BFAFDB6}" destId="{3BF5065D-6EC1-C842-B80A-EB58C235C49D}" srcOrd="0" destOrd="0" presId="urn:microsoft.com/office/officeart/2005/8/layout/chevron1"/>
    <dgm:cxn modelId="{DBCEDC88-2414-954F-9662-919C6052CD80}" type="presParOf" srcId="{FE1AF61A-39A7-A74D-A74C-0ECA12F5183D}" destId="{3BF5065D-6EC1-C842-B80A-EB58C235C49D}" srcOrd="0" destOrd="0" presId="urn:microsoft.com/office/officeart/2005/8/layout/chevron1"/>
    <dgm:cxn modelId="{B586CFAA-AC4D-4B4D-8370-E3F73020BF8F}" type="presParOf" srcId="{FE1AF61A-39A7-A74D-A74C-0ECA12F5183D}" destId="{801FD74F-22CB-7349-8A0D-F3628E8A0216}" srcOrd="1" destOrd="0" presId="urn:microsoft.com/office/officeart/2005/8/layout/chevron1"/>
    <dgm:cxn modelId="{986F992D-739B-254D-B24A-58D8207BBEE8}" type="presParOf" srcId="{FE1AF61A-39A7-A74D-A74C-0ECA12F5183D}" destId="{65968019-DDC8-7C42-9B0F-B3E564335CBF}" srcOrd="2" destOrd="0" presId="urn:microsoft.com/office/officeart/2005/8/layout/chevron1"/>
    <dgm:cxn modelId="{C0D2DE90-CE15-B142-B129-4BA72D182E02}" type="presParOf" srcId="{FE1AF61A-39A7-A74D-A74C-0ECA12F5183D}" destId="{DC7D5FFC-D43C-B148-8914-8087100C3373}" srcOrd="3" destOrd="0" presId="urn:microsoft.com/office/officeart/2005/8/layout/chevron1"/>
    <dgm:cxn modelId="{DA5E0A80-1229-EC4D-935F-9D8E83B4A2DF}" type="presParOf" srcId="{FE1AF61A-39A7-A74D-A74C-0ECA12F5183D}" destId="{D98D0D6F-657B-F248-BDDE-127A9370481B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4C02DC1-00EF-7540-B292-E0DA87A30575}" type="doc">
      <dgm:prSet loTypeId="urn:microsoft.com/office/officeart/2005/8/layout/process1" loCatId="" qsTypeId="urn:microsoft.com/office/officeart/2005/8/quickstyle/simple4" qsCatId="simple" csTypeId="urn:microsoft.com/office/officeart/2005/8/colors/accent2_2" csCatId="accent2" phldr="1"/>
      <dgm:spPr/>
    </dgm:pt>
    <dgm:pt modelId="{805B07FF-25C6-8A48-A223-1292F955BB6B}">
      <dgm:prSet phldrT="[Texto]"/>
      <dgm:spPr/>
      <dgm:t>
        <a:bodyPr/>
        <a:lstStyle/>
        <a:p>
          <a:r>
            <a:rPr lang="es-ES_tradnl" dirty="0" smtClean="0"/>
            <a:t>Definir</a:t>
          </a:r>
          <a:r>
            <a:rPr lang="es-ES_tradnl" baseline="0" dirty="0" smtClean="0"/>
            <a:t> variables</a:t>
          </a:r>
          <a:endParaRPr lang="es-ES_tradnl" dirty="0"/>
        </a:p>
      </dgm:t>
    </dgm:pt>
    <dgm:pt modelId="{EDA57A6F-9CC6-1E4D-880F-4477CAED1525}" type="parTrans" cxnId="{869DCB08-F4B3-1C48-9DDD-7739B1D041D4}">
      <dgm:prSet/>
      <dgm:spPr/>
      <dgm:t>
        <a:bodyPr/>
        <a:lstStyle/>
        <a:p>
          <a:endParaRPr lang="es-ES_tradnl"/>
        </a:p>
      </dgm:t>
    </dgm:pt>
    <dgm:pt modelId="{2982DFA8-99C6-204D-BA3F-14797B0F0FC2}" type="sibTrans" cxnId="{869DCB08-F4B3-1C48-9DDD-7739B1D041D4}">
      <dgm:prSet/>
      <dgm:spPr/>
      <dgm:t>
        <a:bodyPr/>
        <a:lstStyle/>
        <a:p>
          <a:endParaRPr lang="es-ES_tradnl"/>
        </a:p>
      </dgm:t>
    </dgm:pt>
    <dgm:pt modelId="{A49F0936-02FE-0B4F-98C1-7EFAC91E2AC0}">
      <dgm:prSet phldrT="[Texto]"/>
      <dgm:spPr/>
      <dgm:t>
        <a:bodyPr/>
        <a:lstStyle/>
        <a:p>
          <a:r>
            <a:rPr lang="es-ES_tradnl" dirty="0" smtClean="0"/>
            <a:t>Calcular descuento</a:t>
          </a:r>
          <a:endParaRPr lang="es-ES_tradnl" dirty="0"/>
        </a:p>
      </dgm:t>
    </dgm:pt>
    <dgm:pt modelId="{90A7D5F3-032C-4249-8C0E-A0CF0B3DD346}" type="parTrans" cxnId="{3FED12B9-B664-5047-B1FE-901DA4336BCD}">
      <dgm:prSet/>
      <dgm:spPr/>
      <dgm:t>
        <a:bodyPr/>
        <a:lstStyle/>
        <a:p>
          <a:endParaRPr lang="es-ES_tradnl"/>
        </a:p>
      </dgm:t>
    </dgm:pt>
    <dgm:pt modelId="{04B812CC-064F-BE48-A09D-D8E836A3ED1E}" type="sibTrans" cxnId="{3FED12B9-B664-5047-B1FE-901DA4336BCD}">
      <dgm:prSet/>
      <dgm:spPr/>
      <dgm:t>
        <a:bodyPr/>
        <a:lstStyle/>
        <a:p>
          <a:endParaRPr lang="es-ES_tradnl"/>
        </a:p>
      </dgm:t>
    </dgm:pt>
    <dgm:pt modelId="{A8FFA425-1108-5041-AD6D-65C39089570F}">
      <dgm:prSet phldrT="[Texto]"/>
      <dgm:spPr/>
      <dgm:t>
        <a:bodyPr/>
        <a:lstStyle/>
        <a:p>
          <a:r>
            <a:rPr lang="es-ES_tradnl" dirty="0" smtClean="0"/>
            <a:t>Calcular precio final</a:t>
          </a:r>
          <a:endParaRPr lang="es-ES_tradnl" dirty="0"/>
        </a:p>
      </dgm:t>
    </dgm:pt>
    <dgm:pt modelId="{23E19E76-115F-7541-AB1A-9762C7A71F4D}" type="parTrans" cxnId="{E8E57B59-AEEF-544B-98BB-6C308F9310E5}">
      <dgm:prSet/>
      <dgm:spPr/>
      <dgm:t>
        <a:bodyPr/>
        <a:lstStyle/>
        <a:p>
          <a:endParaRPr lang="es-ES_tradnl"/>
        </a:p>
      </dgm:t>
    </dgm:pt>
    <dgm:pt modelId="{C9068763-B20D-BD45-AFD2-A2EC235E5476}" type="sibTrans" cxnId="{E8E57B59-AEEF-544B-98BB-6C308F9310E5}">
      <dgm:prSet/>
      <dgm:spPr/>
      <dgm:t>
        <a:bodyPr/>
        <a:lstStyle/>
        <a:p>
          <a:endParaRPr lang="es-ES_tradnl"/>
        </a:p>
      </dgm:t>
    </dgm:pt>
    <dgm:pt modelId="{D5B443C5-19B1-A943-BBCF-7A4329C50D48}" type="pres">
      <dgm:prSet presAssocID="{24C02DC1-00EF-7540-B292-E0DA87A30575}" presName="Name0" presStyleCnt="0">
        <dgm:presLayoutVars>
          <dgm:dir/>
          <dgm:resizeHandles val="exact"/>
        </dgm:presLayoutVars>
      </dgm:prSet>
      <dgm:spPr/>
    </dgm:pt>
    <dgm:pt modelId="{A83545F3-BA70-364D-A832-9E538DF9E5B5}" type="pres">
      <dgm:prSet presAssocID="{805B07FF-25C6-8A48-A223-1292F955BB6B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925F1C8-4883-D24B-B7BA-72E1A4CA1882}" type="pres">
      <dgm:prSet presAssocID="{2982DFA8-99C6-204D-BA3F-14797B0F0FC2}" presName="sibTrans" presStyleLbl="sibTrans2D1" presStyleIdx="0" presStyleCnt="2"/>
      <dgm:spPr/>
      <dgm:t>
        <a:bodyPr/>
        <a:lstStyle/>
        <a:p>
          <a:endParaRPr lang="es-ES_tradnl"/>
        </a:p>
      </dgm:t>
    </dgm:pt>
    <dgm:pt modelId="{B57527F7-FB5D-CE41-8764-21EE73A6C055}" type="pres">
      <dgm:prSet presAssocID="{2982DFA8-99C6-204D-BA3F-14797B0F0FC2}" presName="connectorText" presStyleLbl="sibTrans2D1" presStyleIdx="0" presStyleCnt="2"/>
      <dgm:spPr/>
      <dgm:t>
        <a:bodyPr/>
        <a:lstStyle/>
        <a:p>
          <a:endParaRPr lang="es-ES_tradnl"/>
        </a:p>
      </dgm:t>
    </dgm:pt>
    <dgm:pt modelId="{EDD9AEF1-4628-4E4A-854C-DB59B4CCDD3F}" type="pres">
      <dgm:prSet presAssocID="{A49F0936-02FE-0B4F-98C1-7EFAC91E2AC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070E6A6-9A5C-A648-99BE-C6998FA59050}" type="pres">
      <dgm:prSet presAssocID="{04B812CC-064F-BE48-A09D-D8E836A3ED1E}" presName="sibTrans" presStyleLbl="sibTrans2D1" presStyleIdx="1" presStyleCnt="2"/>
      <dgm:spPr/>
      <dgm:t>
        <a:bodyPr/>
        <a:lstStyle/>
        <a:p>
          <a:endParaRPr lang="es-ES_tradnl"/>
        </a:p>
      </dgm:t>
    </dgm:pt>
    <dgm:pt modelId="{3E9674C0-FE93-1045-9819-89BDC4023729}" type="pres">
      <dgm:prSet presAssocID="{04B812CC-064F-BE48-A09D-D8E836A3ED1E}" presName="connectorText" presStyleLbl="sibTrans2D1" presStyleIdx="1" presStyleCnt="2"/>
      <dgm:spPr/>
      <dgm:t>
        <a:bodyPr/>
        <a:lstStyle/>
        <a:p>
          <a:endParaRPr lang="es-ES_tradnl"/>
        </a:p>
      </dgm:t>
    </dgm:pt>
    <dgm:pt modelId="{AE8D3296-741B-3B48-A50A-C7D9295CEBF4}" type="pres">
      <dgm:prSet presAssocID="{A8FFA425-1108-5041-AD6D-65C39089570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FD27270C-9C0D-3047-8F9D-801397F0E433}" type="presOf" srcId="{805B07FF-25C6-8A48-A223-1292F955BB6B}" destId="{A83545F3-BA70-364D-A832-9E538DF9E5B5}" srcOrd="0" destOrd="0" presId="urn:microsoft.com/office/officeart/2005/8/layout/process1"/>
    <dgm:cxn modelId="{73A02915-46EA-334C-8572-2A984D040E96}" type="presOf" srcId="{A8FFA425-1108-5041-AD6D-65C39089570F}" destId="{AE8D3296-741B-3B48-A50A-C7D9295CEBF4}" srcOrd="0" destOrd="0" presId="urn:microsoft.com/office/officeart/2005/8/layout/process1"/>
    <dgm:cxn modelId="{86C1428F-C233-BE4D-8EB6-0B4193619254}" type="presOf" srcId="{04B812CC-064F-BE48-A09D-D8E836A3ED1E}" destId="{3E9674C0-FE93-1045-9819-89BDC4023729}" srcOrd="1" destOrd="0" presId="urn:microsoft.com/office/officeart/2005/8/layout/process1"/>
    <dgm:cxn modelId="{0559BB4B-0326-3642-9D4F-C54BFA6A7B8B}" type="presOf" srcId="{24C02DC1-00EF-7540-B292-E0DA87A30575}" destId="{D5B443C5-19B1-A943-BBCF-7A4329C50D48}" srcOrd="0" destOrd="0" presId="urn:microsoft.com/office/officeart/2005/8/layout/process1"/>
    <dgm:cxn modelId="{869DCB08-F4B3-1C48-9DDD-7739B1D041D4}" srcId="{24C02DC1-00EF-7540-B292-E0DA87A30575}" destId="{805B07FF-25C6-8A48-A223-1292F955BB6B}" srcOrd="0" destOrd="0" parTransId="{EDA57A6F-9CC6-1E4D-880F-4477CAED1525}" sibTransId="{2982DFA8-99C6-204D-BA3F-14797B0F0FC2}"/>
    <dgm:cxn modelId="{8C586077-7951-BB4D-A551-487701589391}" type="presOf" srcId="{A49F0936-02FE-0B4F-98C1-7EFAC91E2AC0}" destId="{EDD9AEF1-4628-4E4A-854C-DB59B4CCDD3F}" srcOrd="0" destOrd="0" presId="urn:microsoft.com/office/officeart/2005/8/layout/process1"/>
    <dgm:cxn modelId="{E8E57B59-AEEF-544B-98BB-6C308F9310E5}" srcId="{24C02DC1-00EF-7540-B292-E0DA87A30575}" destId="{A8FFA425-1108-5041-AD6D-65C39089570F}" srcOrd="2" destOrd="0" parTransId="{23E19E76-115F-7541-AB1A-9762C7A71F4D}" sibTransId="{C9068763-B20D-BD45-AFD2-A2EC235E5476}"/>
    <dgm:cxn modelId="{0542B173-7649-5444-9782-0B7791F375DF}" type="presOf" srcId="{2982DFA8-99C6-204D-BA3F-14797B0F0FC2}" destId="{2925F1C8-4883-D24B-B7BA-72E1A4CA1882}" srcOrd="0" destOrd="0" presId="urn:microsoft.com/office/officeart/2005/8/layout/process1"/>
    <dgm:cxn modelId="{3FED12B9-B664-5047-B1FE-901DA4336BCD}" srcId="{24C02DC1-00EF-7540-B292-E0DA87A30575}" destId="{A49F0936-02FE-0B4F-98C1-7EFAC91E2AC0}" srcOrd="1" destOrd="0" parTransId="{90A7D5F3-032C-4249-8C0E-A0CF0B3DD346}" sibTransId="{04B812CC-064F-BE48-A09D-D8E836A3ED1E}"/>
    <dgm:cxn modelId="{853AC18B-8825-A146-A88C-6346E6679F10}" type="presOf" srcId="{04B812CC-064F-BE48-A09D-D8E836A3ED1E}" destId="{8070E6A6-9A5C-A648-99BE-C6998FA59050}" srcOrd="0" destOrd="0" presId="urn:microsoft.com/office/officeart/2005/8/layout/process1"/>
    <dgm:cxn modelId="{4F6AA9C8-3100-BD43-AC7E-7BB7C6BF604D}" type="presOf" srcId="{2982DFA8-99C6-204D-BA3F-14797B0F0FC2}" destId="{B57527F7-FB5D-CE41-8764-21EE73A6C055}" srcOrd="1" destOrd="0" presId="urn:microsoft.com/office/officeart/2005/8/layout/process1"/>
    <dgm:cxn modelId="{8A84F22D-A4B4-AB4D-A0C3-1EEBE1345889}" type="presParOf" srcId="{D5B443C5-19B1-A943-BBCF-7A4329C50D48}" destId="{A83545F3-BA70-364D-A832-9E538DF9E5B5}" srcOrd="0" destOrd="0" presId="urn:microsoft.com/office/officeart/2005/8/layout/process1"/>
    <dgm:cxn modelId="{FEB9EA4D-F65B-2345-B8C2-F1C98DEC4FB4}" type="presParOf" srcId="{D5B443C5-19B1-A943-BBCF-7A4329C50D48}" destId="{2925F1C8-4883-D24B-B7BA-72E1A4CA1882}" srcOrd="1" destOrd="0" presId="urn:microsoft.com/office/officeart/2005/8/layout/process1"/>
    <dgm:cxn modelId="{5076C073-F909-904E-900E-32081A1C2081}" type="presParOf" srcId="{2925F1C8-4883-D24B-B7BA-72E1A4CA1882}" destId="{B57527F7-FB5D-CE41-8764-21EE73A6C055}" srcOrd="0" destOrd="0" presId="urn:microsoft.com/office/officeart/2005/8/layout/process1"/>
    <dgm:cxn modelId="{DEE6A3A9-4268-CD4B-92EB-5AB4CDB1698E}" type="presParOf" srcId="{D5B443C5-19B1-A943-BBCF-7A4329C50D48}" destId="{EDD9AEF1-4628-4E4A-854C-DB59B4CCDD3F}" srcOrd="2" destOrd="0" presId="urn:microsoft.com/office/officeart/2005/8/layout/process1"/>
    <dgm:cxn modelId="{EB3E6B7F-D817-9542-93AF-E155C3E5BE98}" type="presParOf" srcId="{D5B443C5-19B1-A943-BBCF-7A4329C50D48}" destId="{8070E6A6-9A5C-A648-99BE-C6998FA59050}" srcOrd="3" destOrd="0" presId="urn:microsoft.com/office/officeart/2005/8/layout/process1"/>
    <dgm:cxn modelId="{8E58990C-1AB8-6249-AE88-3D4B7581E5C0}" type="presParOf" srcId="{8070E6A6-9A5C-A648-99BE-C6998FA59050}" destId="{3E9674C0-FE93-1045-9819-89BDC4023729}" srcOrd="0" destOrd="0" presId="urn:microsoft.com/office/officeart/2005/8/layout/process1"/>
    <dgm:cxn modelId="{9A7431B0-BFF9-5B4D-8A66-5A98A9CF6C70}" type="presParOf" srcId="{D5B443C5-19B1-A943-BBCF-7A4329C50D48}" destId="{AE8D3296-741B-3B48-A50A-C7D9295CEBF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A212D3-C74B-AA4F-AB73-DEFE13086522}">
      <dsp:nvSpPr>
        <dsp:cNvPr id="0" name=""/>
        <dsp:cNvSpPr/>
      </dsp:nvSpPr>
      <dsp:spPr>
        <a:xfrm>
          <a:off x="6931" y="1408455"/>
          <a:ext cx="2071799" cy="15344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Lenguaje de Programación</a:t>
          </a:r>
          <a:r>
            <a:rPr lang="es-ES" sz="1800" kern="1200" dirty="0" smtClean="0"/>
            <a:t> de alto Nivel (Ej. Java)</a:t>
          </a:r>
          <a:endParaRPr lang="es-ES_tradnl" sz="1800" kern="1200" dirty="0"/>
        </a:p>
      </dsp:txBody>
      <dsp:txXfrm>
        <a:off x="51873" y="1453397"/>
        <a:ext cx="1981915" cy="1444542"/>
      </dsp:txXfrm>
    </dsp:sp>
    <dsp:sp modelId="{E87F62CC-E809-A348-95DE-7821B92EA7A0}">
      <dsp:nvSpPr>
        <dsp:cNvPr id="0" name=""/>
        <dsp:cNvSpPr/>
      </dsp:nvSpPr>
      <dsp:spPr>
        <a:xfrm>
          <a:off x="2285910" y="1918765"/>
          <a:ext cx="439221" cy="51380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2285910" y="2021526"/>
        <a:ext cx="307455" cy="308284"/>
      </dsp:txXfrm>
    </dsp:sp>
    <dsp:sp modelId="{88FF3C75-DE13-194A-8797-C81B2898A4DA}">
      <dsp:nvSpPr>
        <dsp:cNvPr id="0" name=""/>
        <dsp:cNvSpPr/>
      </dsp:nvSpPr>
      <dsp:spPr>
        <a:xfrm>
          <a:off x="2907450" y="1408455"/>
          <a:ext cx="2071799" cy="15344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Compilador</a:t>
          </a:r>
          <a:endParaRPr lang="es-ES_tradnl" sz="1800" kern="1200" dirty="0"/>
        </a:p>
      </dsp:txBody>
      <dsp:txXfrm>
        <a:off x="2952392" y="1453397"/>
        <a:ext cx="1981915" cy="1444542"/>
      </dsp:txXfrm>
    </dsp:sp>
    <dsp:sp modelId="{897F6F73-9C22-E24D-AF5C-8930827FECF1}">
      <dsp:nvSpPr>
        <dsp:cNvPr id="0" name=""/>
        <dsp:cNvSpPr/>
      </dsp:nvSpPr>
      <dsp:spPr>
        <a:xfrm>
          <a:off x="5186429" y="1918765"/>
          <a:ext cx="439221" cy="51380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5186429" y="2021526"/>
        <a:ext cx="307455" cy="308284"/>
      </dsp:txXfrm>
    </dsp:sp>
    <dsp:sp modelId="{8C267474-9F7E-1448-A0DB-06A4EDB37A9A}">
      <dsp:nvSpPr>
        <dsp:cNvPr id="0" name=""/>
        <dsp:cNvSpPr/>
      </dsp:nvSpPr>
      <dsp:spPr>
        <a:xfrm>
          <a:off x="5807969" y="1408455"/>
          <a:ext cx="2071799" cy="15344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Lenguaje de Programación</a:t>
          </a:r>
          <a:r>
            <a:rPr lang="es-ES" sz="1800" kern="1200" dirty="0" smtClean="0"/>
            <a:t> de bajo Nivel (Código Máquina / </a:t>
          </a:r>
          <a:r>
            <a:rPr lang="es-ES" sz="1800" kern="1200" dirty="0" err="1" smtClean="0"/>
            <a:t>Assembly</a:t>
          </a:r>
          <a:r>
            <a:rPr lang="es-ES" sz="1800" kern="1200" dirty="0" smtClean="0"/>
            <a:t> )</a:t>
          </a:r>
          <a:endParaRPr lang="es-ES_tradnl" sz="1800" kern="1200" dirty="0"/>
        </a:p>
      </dsp:txBody>
      <dsp:txXfrm>
        <a:off x="5852911" y="1453397"/>
        <a:ext cx="1981915" cy="14445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1D748F-67E3-924B-8B78-9AEAB0227EE2}">
      <dsp:nvSpPr>
        <dsp:cNvPr id="0" name=""/>
        <dsp:cNvSpPr/>
      </dsp:nvSpPr>
      <dsp:spPr>
        <a:xfrm>
          <a:off x="0" y="0"/>
          <a:ext cx="3878194" cy="71100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3000" kern="1200" dirty="0" smtClean="0"/>
            <a:t>Usuario</a:t>
          </a:r>
          <a:endParaRPr lang="es-ES_tradnl" sz="3000" kern="1200" dirty="0"/>
        </a:p>
      </dsp:txBody>
      <dsp:txXfrm>
        <a:off x="20825" y="20825"/>
        <a:ext cx="3050887" cy="669352"/>
      </dsp:txXfrm>
    </dsp:sp>
    <dsp:sp modelId="{27B68F20-6C58-254E-9A7C-18F582F1FC44}">
      <dsp:nvSpPr>
        <dsp:cNvPr id="0" name=""/>
        <dsp:cNvSpPr/>
      </dsp:nvSpPr>
      <dsp:spPr>
        <a:xfrm>
          <a:off x="324798" y="840275"/>
          <a:ext cx="3878194" cy="71100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3000" kern="1200" dirty="0" err="1" smtClean="0"/>
            <a:t>Aplicaci</a:t>
          </a:r>
          <a:r>
            <a:rPr lang="es-ES" sz="3000" kern="1200" dirty="0" err="1" smtClean="0"/>
            <a:t>ón</a:t>
          </a:r>
          <a:endParaRPr lang="es-ES_tradnl" sz="3000" kern="1200" dirty="0"/>
        </a:p>
      </dsp:txBody>
      <dsp:txXfrm>
        <a:off x="345623" y="861100"/>
        <a:ext cx="3049594" cy="669352"/>
      </dsp:txXfrm>
    </dsp:sp>
    <dsp:sp modelId="{CA2237E8-FF1C-DC40-B58B-76826292D069}">
      <dsp:nvSpPr>
        <dsp:cNvPr id="0" name=""/>
        <dsp:cNvSpPr/>
      </dsp:nvSpPr>
      <dsp:spPr>
        <a:xfrm>
          <a:off x="644749" y="1680550"/>
          <a:ext cx="3878194" cy="71100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3000" kern="1200" dirty="0" smtClean="0"/>
            <a:t>Sistema Operativo</a:t>
          </a:r>
          <a:endParaRPr lang="es-ES_tradnl" sz="3000" kern="1200" dirty="0"/>
        </a:p>
      </dsp:txBody>
      <dsp:txXfrm>
        <a:off x="665574" y="1701375"/>
        <a:ext cx="3054441" cy="669352"/>
      </dsp:txXfrm>
    </dsp:sp>
    <dsp:sp modelId="{1CA1EE6A-AD30-BC4D-AF1A-BBB9C4C8791F}">
      <dsp:nvSpPr>
        <dsp:cNvPr id="0" name=""/>
        <dsp:cNvSpPr/>
      </dsp:nvSpPr>
      <dsp:spPr>
        <a:xfrm>
          <a:off x="969548" y="2520825"/>
          <a:ext cx="3878194" cy="71100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3000" kern="1200" dirty="0" smtClean="0"/>
            <a:t>Hardware</a:t>
          </a:r>
          <a:endParaRPr lang="es-ES_tradnl" sz="3000" kern="1200" dirty="0"/>
        </a:p>
      </dsp:txBody>
      <dsp:txXfrm>
        <a:off x="990373" y="2541650"/>
        <a:ext cx="3049594" cy="669352"/>
      </dsp:txXfrm>
    </dsp:sp>
    <dsp:sp modelId="{AED90517-1303-844D-B542-88C2F144FB7B}">
      <dsp:nvSpPr>
        <dsp:cNvPr id="0" name=""/>
        <dsp:cNvSpPr/>
      </dsp:nvSpPr>
      <dsp:spPr>
        <a:xfrm>
          <a:off x="3416042" y="544563"/>
          <a:ext cx="462151" cy="46215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2100" kern="1200"/>
        </a:p>
      </dsp:txBody>
      <dsp:txXfrm>
        <a:off x="3520026" y="544563"/>
        <a:ext cx="254183" cy="347769"/>
      </dsp:txXfrm>
    </dsp:sp>
    <dsp:sp modelId="{B86EB204-0153-C24E-8863-DDF504AF9237}">
      <dsp:nvSpPr>
        <dsp:cNvPr id="0" name=""/>
        <dsp:cNvSpPr/>
      </dsp:nvSpPr>
      <dsp:spPr>
        <a:xfrm>
          <a:off x="3740841" y="1384838"/>
          <a:ext cx="462151" cy="46215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2100" kern="1200"/>
        </a:p>
      </dsp:txBody>
      <dsp:txXfrm>
        <a:off x="3844825" y="1384838"/>
        <a:ext cx="254183" cy="347769"/>
      </dsp:txXfrm>
    </dsp:sp>
    <dsp:sp modelId="{F4F66E27-19AD-E940-A069-B1563BC27F3B}">
      <dsp:nvSpPr>
        <dsp:cNvPr id="0" name=""/>
        <dsp:cNvSpPr/>
      </dsp:nvSpPr>
      <dsp:spPr>
        <a:xfrm>
          <a:off x="4060792" y="2225113"/>
          <a:ext cx="462151" cy="462151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2100" kern="1200"/>
        </a:p>
      </dsp:txBody>
      <dsp:txXfrm>
        <a:off x="4164776" y="2225113"/>
        <a:ext cx="254183" cy="34776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F5065D-6EC1-C842-B80A-EB58C235C49D}">
      <dsp:nvSpPr>
        <dsp:cNvPr id="0" name=""/>
        <dsp:cNvSpPr/>
      </dsp:nvSpPr>
      <dsp:spPr>
        <a:xfrm>
          <a:off x="1785" y="1596826"/>
          <a:ext cx="2175867" cy="870346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2800" kern="1200" dirty="0" smtClean="0"/>
            <a:t>Entrada</a:t>
          </a:r>
          <a:endParaRPr lang="es-ES_tradnl" sz="2800" kern="1200" dirty="0"/>
        </a:p>
      </dsp:txBody>
      <dsp:txXfrm>
        <a:off x="436958" y="1596826"/>
        <a:ext cx="1305521" cy="870346"/>
      </dsp:txXfrm>
    </dsp:sp>
    <dsp:sp modelId="{65968019-DDC8-7C42-9B0F-B3E564335CBF}">
      <dsp:nvSpPr>
        <dsp:cNvPr id="0" name=""/>
        <dsp:cNvSpPr/>
      </dsp:nvSpPr>
      <dsp:spPr>
        <a:xfrm>
          <a:off x="1960066" y="1596826"/>
          <a:ext cx="2175867" cy="870346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2800" kern="1200" dirty="0" smtClean="0"/>
            <a:t>Proceso</a:t>
          </a:r>
          <a:endParaRPr lang="es-ES_tradnl" sz="2800" kern="1200" dirty="0"/>
        </a:p>
      </dsp:txBody>
      <dsp:txXfrm>
        <a:off x="2395239" y="1596826"/>
        <a:ext cx="1305521" cy="870346"/>
      </dsp:txXfrm>
    </dsp:sp>
    <dsp:sp modelId="{D98D0D6F-657B-F248-BDDE-127A9370481B}">
      <dsp:nvSpPr>
        <dsp:cNvPr id="0" name=""/>
        <dsp:cNvSpPr/>
      </dsp:nvSpPr>
      <dsp:spPr>
        <a:xfrm>
          <a:off x="3918346" y="1596826"/>
          <a:ext cx="2175867" cy="870346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2800" kern="1200" dirty="0" smtClean="0"/>
            <a:t>Salida</a:t>
          </a:r>
          <a:endParaRPr lang="es-ES_tradnl" sz="2800" kern="1200" dirty="0"/>
        </a:p>
      </dsp:txBody>
      <dsp:txXfrm>
        <a:off x="4353519" y="1596826"/>
        <a:ext cx="1305521" cy="87034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45F3-BA70-364D-A832-9E538DF9E5B5}">
      <dsp:nvSpPr>
        <dsp:cNvPr id="0" name=""/>
        <dsp:cNvSpPr/>
      </dsp:nvSpPr>
      <dsp:spPr>
        <a:xfrm>
          <a:off x="7972" y="1419544"/>
          <a:ext cx="2383017" cy="14298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3500" kern="1200" dirty="0" smtClean="0"/>
            <a:t>Definir</a:t>
          </a:r>
          <a:r>
            <a:rPr lang="es-ES_tradnl" sz="3500" kern="1200" baseline="0" dirty="0" smtClean="0"/>
            <a:t> variables</a:t>
          </a:r>
          <a:endParaRPr lang="es-ES_tradnl" sz="3500" kern="1200" dirty="0"/>
        </a:p>
      </dsp:txBody>
      <dsp:txXfrm>
        <a:off x="49850" y="1461422"/>
        <a:ext cx="2299261" cy="1346054"/>
      </dsp:txXfrm>
    </dsp:sp>
    <dsp:sp modelId="{2925F1C8-4883-D24B-B7BA-72E1A4CA1882}">
      <dsp:nvSpPr>
        <dsp:cNvPr id="0" name=""/>
        <dsp:cNvSpPr/>
      </dsp:nvSpPr>
      <dsp:spPr>
        <a:xfrm>
          <a:off x="2629292" y="1838955"/>
          <a:ext cx="505199" cy="59098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2500" kern="1200"/>
        </a:p>
      </dsp:txBody>
      <dsp:txXfrm>
        <a:off x="2629292" y="1957153"/>
        <a:ext cx="353639" cy="354592"/>
      </dsp:txXfrm>
    </dsp:sp>
    <dsp:sp modelId="{EDD9AEF1-4628-4E4A-854C-DB59B4CCDD3F}">
      <dsp:nvSpPr>
        <dsp:cNvPr id="0" name=""/>
        <dsp:cNvSpPr/>
      </dsp:nvSpPr>
      <dsp:spPr>
        <a:xfrm>
          <a:off x="3344197" y="1419544"/>
          <a:ext cx="2383017" cy="14298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3500" kern="1200" dirty="0" smtClean="0"/>
            <a:t>Calcular descuento</a:t>
          </a:r>
          <a:endParaRPr lang="es-ES_tradnl" sz="3500" kern="1200" dirty="0"/>
        </a:p>
      </dsp:txBody>
      <dsp:txXfrm>
        <a:off x="3386075" y="1461422"/>
        <a:ext cx="2299261" cy="1346054"/>
      </dsp:txXfrm>
    </dsp:sp>
    <dsp:sp modelId="{8070E6A6-9A5C-A648-99BE-C6998FA59050}">
      <dsp:nvSpPr>
        <dsp:cNvPr id="0" name=""/>
        <dsp:cNvSpPr/>
      </dsp:nvSpPr>
      <dsp:spPr>
        <a:xfrm>
          <a:off x="5965517" y="1838955"/>
          <a:ext cx="505199" cy="59098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2500" kern="1200"/>
        </a:p>
      </dsp:txBody>
      <dsp:txXfrm>
        <a:off x="5965517" y="1957153"/>
        <a:ext cx="353639" cy="354592"/>
      </dsp:txXfrm>
    </dsp:sp>
    <dsp:sp modelId="{AE8D3296-741B-3B48-A50A-C7D9295CEBF4}">
      <dsp:nvSpPr>
        <dsp:cNvPr id="0" name=""/>
        <dsp:cNvSpPr/>
      </dsp:nvSpPr>
      <dsp:spPr>
        <a:xfrm>
          <a:off x="6680422" y="1419544"/>
          <a:ext cx="2383017" cy="14298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3500" kern="1200" dirty="0" smtClean="0"/>
            <a:t>Calcular precio final</a:t>
          </a:r>
          <a:endParaRPr lang="es-ES_tradnl" sz="3500" kern="1200" dirty="0"/>
        </a:p>
      </dsp:txBody>
      <dsp:txXfrm>
        <a:off x="6722300" y="1461422"/>
        <a:ext cx="2299261" cy="13460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BB6F4-23E1-814D-8DBC-753DCD8F7CD3}" type="datetimeFigureOut">
              <a:rPr lang="es-ES_tradnl" smtClean="0"/>
              <a:t>13/07/2017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F0ACC-9D08-B743-BC76-14D8CF8E6938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00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jpeg>
</file>

<file path=ppt/media/image20.pn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jpg>
</file>

<file path=ppt/media/image30.tiff>
</file>

<file path=ppt/media/image31.tiff>
</file>

<file path=ppt/media/image32.png>
</file>

<file path=ppt/media/image33.tiff>
</file>

<file path=ppt/media/image34.tiff>
</file>

<file path=ppt/media/image35.tiff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tiff>
</file>

<file path=ppt/media/image53.jpg>
</file>

<file path=ppt/media/image54.png>
</file>

<file path=ppt/media/image55.tiff>
</file>

<file path=ppt/media/image56.tiff>
</file>

<file path=ppt/media/image57.tiff>
</file>

<file path=ppt/media/image58.tiff>
</file>

<file path=ppt/media/image59.tiff>
</file>

<file path=ppt/media/image60.png>
</file>

<file path=ppt/media/image61.tiff>
</file>

<file path=ppt/media/image62.tiff>
</file>

<file path=ppt/media/image6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28938-2154-AC49-8423-1D92A390099E}" type="datetimeFigureOut">
              <a:rPr lang="es-ES_tradnl" smtClean="0"/>
              <a:t>13/07/2017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3A042-DB59-4F46-A5FA-899CA8111283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3501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06269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828017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73324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8428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335654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63459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0326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95082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944100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359849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11025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27378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251568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187522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180691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497788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333184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711413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9257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316293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800312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13938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40280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12772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871866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66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30617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35346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08133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08165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9324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768780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6937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emf"/><Relationship Id="rId4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 userDrawn="1"/>
        </p:nvSpPr>
        <p:spPr>
          <a:xfrm>
            <a:off x="-2881" y="4636859"/>
            <a:ext cx="9146881" cy="1989667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2295" y="1177183"/>
            <a:ext cx="4511710" cy="2531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sp>
        <p:nvSpPr>
          <p:cNvPr id="21" name="Rectángulo 20"/>
          <p:cNvSpPr/>
          <p:nvPr userDrawn="1"/>
        </p:nvSpPr>
        <p:spPr>
          <a:xfrm>
            <a:off x="-2885" y="0"/>
            <a:ext cx="1303867" cy="736598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23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32" y="0"/>
            <a:ext cx="9143968" cy="744876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grpSp>
        <p:nvGrpSpPr>
          <p:cNvPr id="19" name="Agrupar 18"/>
          <p:cNvGrpSpPr/>
          <p:nvPr userDrawn="1"/>
        </p:nvGrpSpPr>
        <p:grpSpPr>
          <a:xfrm>
            <a:off x="301948" y="65315"/>
            <a:ext cx="800089" cy="635901"/>
            <a:chOff x="5701496" y="1402249"/>
            <a:chExt cx="2670843" cy="2122755"/>
          </a:xfrm>
        </p:grpSpPr>
        <p:pic>
          <p:nvPicPr>
            <p:cNvPr id="20" name="Imagen 1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21" name="Rectángulo 20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2" name="Rectángulo 21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3" name="Rectángulo 22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5" name="Rectángulo 24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6" name="Rectángulo 25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0508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grpSp>
        <p:nvGrpSpPr>
          <p:cNvPr id="13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4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5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600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60000"/>
            <a:ext cx="38862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60000"/>
            <a:ext cx="38862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grpSp>
        <p:nvGrpSpPr>
          <p:cNvPr id="14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5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6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0951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10000"/>
            <a:ext cx="7886700" cy="10778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980000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880000"/>
            <a:ext cx="3868340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980000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880000"/>
            <a:ext cx="3887391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33612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39054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928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pacio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0821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54895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419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47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32932"/>
            <a:ext cx="2949178" cy="10244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2" y="987426"/>
            <a:ext cx="4625567" cy="5130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060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3895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8228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0000"/>
            <a:ext cx="1971675" cy="5765424"/>
          </a:xfrm>
        </p:spPr>
        <p:txBody>
          <a:bodyPr vert="eaVert"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0000"/>
            <a:ext cx="5800725" cy="5765424"/>
          </a:xfrm>
        </p:spPr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39278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03862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88803"/>
            <a:ext cx="2665272" cy="210642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5" y="4636859"/>
            <a:ext cx="9146881" cy="227975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87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997" y="60474"/>
            <a:ext cx="789459" cy="62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4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3734" y="1402250"/>
            <a:ext cx="2668606" cy="212275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4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41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19" y="65316"/>
            <a:ext cx="795037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8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1" y="0"/>
            <a:ext cx="9146881" cy="736598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90912"/>
            <a:ext cx="2672294" cy="2118810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85234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20" y="65316"/>
            <a:ext cx="797618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13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809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  <p:grpSp>
        <p:nvGrpSpPr>
          <p:cNvPr id="5" name="Agrupar 4"/>
          <p:cNvGrpSpPr/>
          <p:nvPr userDrawn="1"/>
        </p:nvGrpSpPr>
        <p:grpSpPr>
          <a:xfrm>
            <a:off x="5701496" y="1402249"/>
            <a:ext cx="2670843" cy="2122755"/>
            <a:chOff x="5701496" y="1402249"/>
            <a:chExt cx="2670843" cy="2122755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" name="Rectángulo 15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" name="Rectángulo 16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8" name="Rectángulo 17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9" name="Rectángulo 18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17765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310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 smtClean="0"/>
              <a:t>Título del Concepto Explicado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16000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grpSp>
        <p:nvGrpSpPr>
          <p:cNvPr id="22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23" name="7 Imagen" descr="logos 111MIL-01.JPG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24" name="8 Imagen" descr="logos 111MIL-01.JPG"/>
            <p:cNvPicPr>
              <a:picLocks noChangeAspect="1"/>
            </p:cNvPicPr>
            <p:nvPr/>
          </p:nvPicPr>
          <p:blipFill>
            <a:blip r:embed="rId22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pic>
        <p:nvPicPr>
          <p:cNvPr id="28" name="11 Imagen" descr="logos 111MIL-01.JPG"/>
          <p:cNvPicPr>
            <a:picLocks noChangeAspect="1"/>
          </p:cNvPicPr>
          <p:nvPr userDrawn="1"/>
        </p:nvPicPr>
        <p:blipFill>
          <a:blip r:embed="rId22"/>
          <a:srcRect l="86163"/>
          <a:stretch>
            <a:fillRect/>
          </a:stretch>
        </p:blipFill>
        <p:spPr>
          <a:xfrm>
            <a:off x="0" y="6615112"/>
            <a:ext cx="9143968" cy="285752"/>
          </a:xfrm>
          <a:prstGeom prst="rect">
            <a:avLst/>
          </a:prstGeom>
        </p:spPr>
      </p:pic>
      <p:sp>
        <p:nvSpPr>
          <p:cNvPr id="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" dirty="0" smtClean="0"/>
              <a:t>Módulo 1: Técnicas de Programación</a:t>
            </a:r>
            <a:endParaRPr lang="es-ES_tradnl" dirty="0"/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394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8" r:id="rId4"/>
    <p:sldLayoutId id="2147483673" r:id="rId5"/>
    <p:sldLayoutId id="2147483677" r:id="rId6"/>
    <p:sldLayoutId id="2147483674" r:id="rId7"/>
    <p:sldLayoutId id="2147483679" r:id="rId8"/>
    <p:sldLayoutId id="2147483675" r:id="rId9"/>
    <p:sldLayoutId id="2147483680" r:id="rId10"/>
    <p:sldLayoutId id="2147483663" r:id="rId11"/>
    <p:sldLayoutId id="2147483664" r:id="rId12"/>
    <p:sldLayoutId id="2147483665" r:id="rId13"/>
    <p:sldLayoutId id="2147483666" r:id="rId14"/>
    <p:sldLayoutId id="2147483672" r:id="rId15"/>
    <p:sldLayoutId id="2147483668" r:id="rId16"/>
    <p:sldLayoutId id="2147483669" r:id="rId17"/>
    <p:sldLayoutId id="2147483670" r:id="rId18"/>
    <p:sldLayoutId id="2147483671" r:id="rId1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pseint.sourceforge.net/index.php?page=descargas.php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tiff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tiff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tiff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tiff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tiff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tiff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tiff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tiff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tiff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tiff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tiff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tiff"/><Relationship Id="rId1" Type="http://schemas.openxmlformats.org/officeDocument/2006/relationships/slideLayout" Target="../slideLayouts/slideLayout10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tiff"/><Relationship Id="rId2" Type="http://schemas.openxmlformats.org/officeDocument/2006/relationships/image" Target="../media/image63.tiff"/><Relationship Id="rId1" Type="http://schemas.openxmlformats.org/officeDocument/2006/relationships/slideLayout" Target="../slideLayouts/slideLayout10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tiff"/><Relationship Id="rId2" Type="http://schemas.openxmlformats.org/officeDocument/2006/relationships/image" Target="../media/image63.tiff"/><Relationship Id="rId1" Type="http://schemas.openxmlformats.org/officeDocument/2006/relationships/slideLayout" Target="../slideLayouts/slideLayout10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tiff"/><Relationship Id="rId2" Type="http://schemas.openxmlformats.org/officeDocument/2006/relationships/image" Target="../media/image63.tiff"/><Relationship Id="rId1" Type="http://schemas.openxmlformats.org/officeDocument/2006/relationships/slideLayout" Target="../slideLayouts/slideLayout10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tiff"/><Relationship Id="rId2" Type="http://schemas.openxmlformats.org/officeDocument/2006/relationships/image" Target="../media/image63.tiff"/><Relationship Id="rId1" Type="http://schemas.openxmlformats.org/officeDocument/2006/relationships/slideLayout" Target="../slideLayouts/slideLayout10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tiff"/><Relationship Id="rId1" Type="http://schemas.openxmlformats.org/officeDocument/2006/relationships/slideLayout" Target="../slideLayouts/slideLayout10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tiff"/><Relationship Id="rId2" Type="http://schemas.openxmlformats.org/officeDocument/2006/relationships/image" Target="../media/image62.tiff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tiff"/><Relationship Id="rId2" Type="http://schemas.openxmlformats.org/officeDocument/2006/relationships/image" Target="../media/image62.tiff"/><Relationship Id="rId1" Type="http://schemas.openxmlformats.org/officeDocument/2006/relationships/slideLayout" Target="../slideLayouts/slideLayout10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tiff"/><Relationship Id="rId2" Type="http://schemas.openxmlformats.org/officeDocument/2006/relationships/image" Target="../media/image62.tiff"/><Relationship Id="rId1" Type="http://schemas.openxmlformats.org/officeDocument/2006/relationships/slideLayout" Target="../slideLayouts/slideLayout10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tiff"/><Relationship Id="rId2" Type="http://schemas.openxmlformats.org/officeDocument/2006/relationships/image" Target="../media/image62.tif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/>
              <a:t>Introducción </a:t>
            </a:r>
            <a:r>
              <a:rPr lang="es-ES_tradnl" dirty="0" smtClean="0"/>
              <a:t>al Programa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2217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Técnicas de Programación</a:t>
            </a:r>
            <a:br>
              <a:rPr lang="es-ES_tradnl" b="1" dirty="0" smtClean="0"/>
            </a:br>
            <a:r>
              <a:rPr lang="es-ES_tradnl" sz="2800" i="1" dirty="0" smtClean="0"/>
              <a:t>Objetivo</a:t>
            </a:r>
            <a:endParaRPr lang="es-ES_tradnl" sz="2800" i="1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Interpretar las </a:t>
            </a:r>
            <a:r>
              <a:rPr lang="es-ES_tradnl" b="1" dirty="0"/>
              <a:t>especificaciones</a:t>
            </a:r>
            <a:r>
              <a:rPr lang="es-ES_tradnl" dirty="0"/>
              <a:t> de diseño o requisitos de las asignaciones a programar </a:t>
            </a:r>
          </a:p>
          <a:p>
            <a:r>
              <a:rPr lang="es-ES_tradnl" dirty="0"/>
              <a:t>Comprendiendo en su contexto inmediato cuál es el </a:t>
            </a:r>
            <a:r>
              <a:rPr lang="es-ES_tradnl" b="1" dirty="0"/>
              <a:t>problema a resolver</a:t>
            </a:r>
          </a:p>
          <a:p>
            <a:r>
              <a:rPr lang="es-ES_tradnl" dirty="0"/>
              <a:t>Determinar el </a:t>
            </a:r>
            <a:r>
              <a:rPr lang="es-ES_tradnl" b="1" dirty="0"/>
              <a:t>alcance del problema</a:t>
            </a:r>
            <a:r>
              <a:rPr lang="es-ES_tradnl" dirty="0"/>
              <a:t> y convalidar su interpretación a fin de identificar aspectos faltantes.</a:t>
            </a:r>
          </a:p>
          <a:p>
            <a:r>
              <a:rPr lang="es-ES_tradnl" b="1" dirty="0"/>
              <a:t>Desarrollar algoritmos</a:t>
            </a:r>
            <a:r>
              <a:rPr lang="es-ES_tradnl" dirty="0"/>
              <a:t> que dan soluciones a los problemas asignados o derivados de los mismos.</a:t>
            </a:r>
          </a:p>
          <a:p>
            <a:endParaRPr lang="es-ES_tradnl" dirty="0" smtClean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0297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Técnicas de Programación</a:t>
            </a:r>
            <a:br>
              <a:rPr lang="es-ES_tradnl" b="1" dirty="0" smtClean="0"/>
            </a:br>
            <a:r>
              <a:rPr lang="es-ES_tradnl" sz="2800" i="1" dirty="0" smtClean="0"/>
              <a:t>Principales Temas</a:t>
            </a:r>
            <a:endParaRPr lang="es-ES_tradnl" sz="2800" i="1" dirty="0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Secuencia</a:t>
            </a:r>
          </a:p>
          <a:p>
            <a:r>
              <a:rPr lang="es-ES_tradnl" dirty="0" smtClean="0"/>
              <a:t>Condicionales</a:t>
            </a:r>
          </a:p>
          <a:p>
            <a:r>
              <a:rPr lang="es-ES_tradnl" dirty="0" smtClean="0"/>
              <a:t>Ciclos</a:t>
            </a:r>
          </a:p>
          <a:p>
            <a:r>
              <a:rPr lang="es-ES_tradnl" dirty="0" smtClean="0"/>
              <a:t>Métodos y parámetros</a:t>
            </a:r>
          </a:p>
          <a:p>
            <a:r>
              <a:rPr lang="es-ES_tradnl" dirty="0" smtClean="0"/>
              <a:t>Arreglos</a:t>
            </a:r>
          </a:p>
          <a:p>
            <a:r>
              <a:rPr lang="es-ES_tradnl" dirty="0" smtClean="0"/>
              <a:t>Matrices</a:t>
            </a:r>
          </a:p>
          <a:p>
            <a:r>
              <a:rPr lang="es-ES_tradnl" dirty="0" smtClean="0"/>
              <a:t>Recursividad</a:t>
            </a:r>
          </a:p>
          <a:p>
            <a:r>
              <a:rPr lang="es-ES_tradnl" dirty="0" smtClean="0"/>
              <a:t>Métodos de ordenamiento</a:t>
            </a:r>
          </a:p>
          <a:p>
            <a:endParaRPr lang="es-ES_tradnl" dirty="0" smtClean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10</a:t>
            </a:fld>
            <a:endParaRPr lang="es-ES_tradnl"/>
          </a:p>
        </p:txBody>
      </p:sp>
      <p:pic>
        <p:nvPicPr>
          <p:cNvPr id="10" name="Shape 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80880" y="3948106"/>
            <a:ext cx="2786719" cy="24257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3188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387" y="4476609"/>
            <a:ext cx="2905246" cy="213354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Técnicas de Programación</a:t>
            </a:r>
            <a:br>
              <a:rPr lang="es-ES_tradnl" b="1" dirty="0" smtClean="0"/>
            </a:br>
            <a:r>
              <a:rPr lang="es-ES_tradnl" sz="2800" i="1" dirty="0" smtClean="0"/>
              <a:t>Modalidad de las Clases</a:t>
            </a:r>
            <a:endParaRPr lang="es-ES_tradnl" sz="2800" i="1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Las clases serán teórico-</a:t>
            </a:r>
            <a:r>
              <a:rPr lang="es-ES_tradnl" dirty="0" err="1" smtClean="0"/>
              <a:t>pr</a:t>
            </a:r>
            <a:r>
              <a:rPr lang="es-ES" dirty="0" smtClean="0"/>
              <a:t>á</a:t>
            </a:r>
            <a:r>
              <a:rPr lang="es-ES_tradnl" dirty="0" err="1" smtClean="0"/>
              <a:t>cticas</a:t>
            </a:r>
            <a:r>
              <a:rPr lang="es-ES_tradnl" dirty="0" smtClean="0"/>
              <a:t> </a:t>
            </a:r>
            <a:endParaRPr lang="es-ES_tradnl" dirty="0"/>
          </a:p>
          <a:p>
            <a:pPr lvl="1"/>
            <a:r>
              <a:rPr lang="es-ES_tradnl" dirty="0" smtClean="0"/>
              <a:t>Por cada tema realizaremos muchos ejercicios</a:t>
            </a:r>
            <a:endParaRPr lang="es-ES_tradnl" b="1" dirty="0"/>
          </a:p>
          <a:p>
            <a:pPr lvl="1"/>
            <a:r>
              <a:rPr lang="es-ES_tradnl" dirty="0" smtClean="0"/>
              <a:t>Los temas son incrementales (siempre usamos lo aprendido anteriormente)</a:t>
            </a:r>
            <a:endParaRPr lang="es-ES_tradnl" dirty="0"/>
          </a:p>
          <a:p>
            <a:pPr lvl="1"/>
            <a:r>
              <a:rPr lang="es-ES_tradnl" dirty="0" smtClean="0"/>
              <a:t>Al comenzar un tema nuevo repasaremos lo visto anteriormente</a:t>
            </a:r>
          </a:p>
          <a:p>
            <a:pPr lvl="1"/>
            <a:r>
              <a:rPr lang="es-ES_tradnl" dirty="0" smtClean="0"/>
              <a:t>Trabajaremos en la computadora</a:t>
            </a:r>
          </a:p>
          <a:p>
            <a:pPr lvl="1"/>
            <a:r>
              <a:rPr lang="es-ES_tradnl" dirty="0" smtClean="0"/>
              <a:t>Interactivas (es importante preguntar y participar)</a:t>
            </a:r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17394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Breve Evolución de las Computadoras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2511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900000"/>
            <a:ext cx="9143968" cy="1220315"/>
          </a:xfrm>
        </p:spPr>
        <p:txBody>
          <a:bodyPr>
            <a:normAutofit fontScale="90000"/>
          </a:bodyPr>
          <a:lstStyle/>
          <a:p>
            <a:r>
              <a:rPr lang="es-ES_tradnl" b="1" dirty="0" smtClean="0"/>
              <a:t>Breve </a:t>
            </a:r>
            <a:r>
              <a:rPr lang="es-ES_tradnl" b="1" dirty="0" err="1" smtClean="0"/>
              <a:t>Evoluci</a:t>
            </a:r>
            <a:r>
              <a:rPr lang="es-ES" b="1" dirty="0" err="1" smtClean="0"/>
              <a:t>ón</a:t>
            </a:r>
            <a:r>
              <a:rPr lang="es-ES" b="1" dirty="0" smtClean="0"/>
              <a:t> de las Computadoras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Primera </a:t>
            </a:r>
            <a:r>
              <a:rPr lang="es-ES_tradnl" sz="2800" i="1" dirty="0" err="1" smtClean="0"/>
              <a:t>Generaci</a:t>
            </a:r>
            <a:r>
              <a:rPr lang="es-ES" sz="2800" i="1" dirty="0" err="1" smtClean="0"/>
              <a:t>ó</a:t>
            </a:r>
            <a:r>
              <a:rPr lang="es-ES_tradnl" sz="2800" i="1" dirty="0" smtClean="0"/>
              <a:t>n</a:t>
            </a:r>
            <a:endParaRPr lang="es-ES_tradnl" sz="2800" i="1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Década del 50</a:t>
            </a:r>
          </a:p>
          <a:p>
            <a:r>
              <a:rPr lang="es-ES" dirty="0" smtClean="0"/>
              <a:t>Maquinas grandes y costosas</a:t>
            </a:r>
          </a:p>
          <a:p>
            <a:r>
              <a:rPr lang="es-ES" dirty="0" smtClean="0"/>
              <a:t>Construidas con válvulas de vacío</a:t>
            </a:r>
            <a:endParaRPr lang="es-ES_tradnl" dirty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13</a:t>
            </a:fld>
            <a:endParaRPr lang="es-ES_tradnl"/>
          </a:p>
        </p:txBody>
      </p:sp>
      <p:pic>
        <p:nvPicPr>
          <p:cNvPr id="8" name="Shape 217" descr="tumblr_mrmlvtXUmg1s6mxo0o1_1280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7746" y="3743536"/>
            <a:ext cx="4125851" cy="27678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51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" y="900000"/>
            <a:ext cx="9070903" cy="1220315"/>
          </a:xfrm>
        </p:spPr>
        <p:txBody>
          <a:bodyPr>
            <a:normAutofit fontScale="90000"/>
          </a:bodyPr>
          <a:lstStyle/>
          <a:p>
            <a:r>
              <a:rPr lang="es-ES_tradnl" b="1" dirty="0" smtClean="0"/>
              <a:t>Breve </a:t>
            </a:r>
            <a:r>
              <a:rPr lang="es-ES_tradnl" b="1" dirty="0" err="1" smtClean="0"/>
              <a:t>Evoluci</a:t>
            </a:r>
            <a:r>
              <a:rPr lang="es-ES" b="1" dirty="0" err="1" smtClean="0"/>
              <a:t>ón</a:t>
            </a:r>
            <a:r>
              <a:rPr lang="es-ES" b="1" dirty="0" smtClean="0"/>
              <a:t> de las Computadoras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Segunda </a:t>
            </a:r>
            <a:r>
              <a:rPr lang="es-ES_tradnl" sz="2800" i="1" dirty="0" err="1" smtClean="0"/>
              <a:t>Generaci</a:t>
            </a:r>
            <a:r>
              <a:rPr lang="es-ES" sz="2800" i="1" dirty="0" err="1" smtClean="0"/>
              <a:t>ó</a:t>
            </a:r>
            <a:r>
              <a:rPr lang="es-ES_tradnl" sz="2800" i="1" dirty="0" smtClean="0"/>
              <a:t>n</a:t>
            </a:r>
            <a:endParaRPr lang="es-ES_tradnl" sz="2800" i="1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Se reduce su tamaño y crece el poder de procesamiento</a:t>
            </a:r>
          </a:p>
          <a:p>
            <a:r>
              <a:rPr lang="es-ES" dirty="0" smtClean="0"/>
              <a:t>Empieza a definirse la forma de comunicarse con la computadora (lenguaje)</a:t>
            </a:r>
          </a:p>
          <a:p>
            <a:r>
              <a:rPr lang="es-ES" dirty="0" smtClean="0"/>
              <a:t>Construidas con transistores</a:t>
            </a:r>
            <a:endParaRPr lang="es-ES_tradnl" dirty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14</a:t>
            </a:fld>
            <a:endParaRPr lang="es-ES_tradnl"/>
          </a:p>
        </p:txBody>
      </p:sp>
      <p:pic>
        <p:nvPicPr>
          <p:cNvPr id="7" name="Shape 226" descr="vs-ibm-7094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0203" y="3780624"/>
            <a:ext cx="2990700" cy="279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397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900000"/>
            <a:ext cx="9144000" cy="1220315"/>
          </a:xfrm>
        </p:spPr>
        <p:txBody>
          <a:bodyPr>
            <a:normAutofit fontScale="90000"/>
          </a:bodyPr>
          <a:lstStyle/>
          <a:p>
            <a:r>
              <a:rPr lang="es-ES_tradnl" b="1" dirty="0" smtClean="0"/>
              <a:t>Breve </a:t>
            </a:r>
            <a:r>
              <a:rPr lang="es-ES_tradnl" b="1" dirty="0" err="1" smtClean="0"/>
              <a:t>Evoluci</a:t>
            </a:r>
            <a:r>
              <a:rPr lang="es-ES" b="1" dirty="0" err="1" smtClean="0"/>
              <a:t>ón</a:t>
            </a:r>
            <a:r>
              <a:rPr lang="es-ES" b="1" dirty="0" smtClean="0"/>
              <a:t> de las Computadoras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Tercera </a:t>
            </a:r>
            <a:r>
              <a:rPr lang="es-ES_tradnl" sz="2800" i="1" dirty="0" err="1" smtClean="0"/>
              <a:t>Generaci</a:t>
            </a:r>
            <a:r>
              <a:rPr lang="es-ES" sz="2800" i="1" dirty="0" err="1" smtClean="0"/>
              <a:t>ó</a:t>
            </a:r>
            <a:r>
              <a:rPr lang="es-ES_tradnl" sz="2800" i="1" dirty="0" smtClean="0"/>
              <a:t>n</a:t>
            </a:r>
            <a:endParaRPr lang="es-ES_tradnl" sz="2800" i="1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Década del 70</a:t>
            </a:r>
          </a:p>
          <a:p>
            <a:r>
              <a:rPr lang="es-ES" dirty="0" smtClean="0"/>
              <a:t>Se manejan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/>
              <a:t>medio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lenguajes</a:t>
            </a:r>
            <a:r>
              <a:rPr lang="en-US" dirty="0"/>
              <a:t> de control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 smtClean="0"/>
              <a:t>operativos</a:t>
            </a:r>
            <a:endParaRPr lang="es-ES" dirty="0" smtClean="0"/>
          </a:p>
          <a:p>
            <a:r>
              <a:rPr lang="es-ES" dirty="0" smtClean="0"/>
              <a:t>Construidas con circuitos integrados</a:t>
            </a:r>
            <a:endParaRPr lang="es-ES_tradnl" dirty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15</a:t>
            </a:fld>
            <a:endParaRPr lang="es-ES_tradnl"/>
          </a:p>
        </p:txBody>
      </p:sp>
      <p:pic>
        <p:nvPicPr>
          <p:cNvPr id="8" name="Shape 234" descr="us__en_us__ibm100__system_360__360genrl__620x350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1594" y="4090430"/>
            <a:ext cx="3216379" cy="2420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0575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900000"/>
            <a:ext cx="9144000" cy="1220315"/>
          </a:xfrm>
        </p:spPr>
        <p:txBody>
          <a:bodyPr>
            <a:normAutofit fontScale="90000"/>
          </a:bodyPr>
          <a:lstStyle/>
          <a:p>
            <a:r>
              <a:rPr lang="es-ES_tradnl" b="1" dirty="0" smtClean="0"/>
              <a:t>Breve </a:t>
            </a:r>
            <a:r>
              <a:rPr lang="es-ES_tradnl" b="1" dirty="0" err="1" smtClean="0"/>
              <a:t>Evoluci</a:t>
            </a:r>
            <a:r>
              <a:rPr lang="es-ES" b="1" dirty="0" err="1" smtClean="0"/>
              <a:t>ón</a:t>
            </a:r>
            <a:r>
              <a:rPr lang="es-ES" b="1" dirty="0" smtClean="0"/>
              <a:t> de las Computadoras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Cuarta </a:t>
            </a:r>
            <a:r>
              <a:rPr lang="es-ES_tradnl" sz="2800" i="1" dirty="0" err="1" smtClean="0"/>
              <a:t>Generaci</a:t>
            </a:r>
            <a:r>
              <a:rPr lang="es-ES" sz="2800" i="1" dirty="0" err="1" smtClean="0"/>
              <a:t>ó</a:t>
            </a:r>
            <a:r>
              <a:rPr lang="es-ES_tradnl" sz="2800" i="1" dirty="0" smtClean="0"/>
              <a:t>n</a:t>
            </a:r>
            <a:endParaRPr lang="es-ES_tradnl" sz="2800" i="1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Aparecen </a:t>
            </a:r>
            <a:r>
              <a:rPr lang="es-ES" dirty="0"/>
              <a:t>los microprocesadores</a:t>
            </a:r>
            <a:endParaRPr lang="es-ES" dirty="0" smtClean="0"/>
          </a:p>
          <a:p>
            <a:r>
              <a:rPr lang="es-ES" dirty="0" smtClean="0"/>
              <a:t>Surgen las computadoras personales</a:t>
            </a:r>
          </a:p>
          <a:p>
            <a:r>
              <a:rPr lang="es-ES" dirty="0" smtClean="0"/>
              <a:t>Surgen los procesadores de texto, hojas de cálculo, etc.</a:t>
            </a:r>
            <a:endParaRPr lang="es-ES_tradnl" dirty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16</a:t>
            </a:fld>
            <a:endParaRPr lang="es-ES_tradnl"/>
          </a:p>
        </p:txBody>
      </p:sp>
      <p:pic>
        <p:nvPicPr>
          <p:cNvPr id="7" name="Shape 243" descr="6e0ab512056b6ad8019b62d05b8de68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47718" y="3855199"/>
            <a:ext cx="3077699" cy="2558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932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425" y="3520431"/>
            <a:ext cx="5543518" cy="30229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900000"/>
            <a:ext cx="9144000" cy="1220315"/>
          </a:xfrm>
        </p:spPr>
        <p:txBody>
          <a:bodyPr>
            <a:normAutofit fontScale="90000"/>
          </a:bodyPr>
          <a:lstStyle/>
          <a:p>
            <a:r>
              <a:rPr lang="es-ES_tradnl" b="1" dirty="0" smtClean="0"/>
              <a:t>Breve </a:t>
            </a:r>
            <a:r>
              <a:rPr lang="es-ES_tradnl" b="1" dirty="0" err="1" smtClean="0"/>
              <a:t>Evoluci</a:t>
            </a:r>
            <a:r>
              <a:rPr lang="es-ES" b="1" dirty="0" err="1" smtClean="0"/>
              <a:t>ón</a:t>
            </a:r>
            <a:r>
              <a:rPr lang="es-ES" b="1" dirty="0" smtClean="0"/>
              <a:t> de las Computadoras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Quinta </a:t>
            </a:r>
            <a:r>
              <a:rPr lang="es-ES_tradnl" sz="2800" i="1" dirty="0" err="1" smtClean="0"/>
              <a:t>Generaci</a:t>
            </a:r>
            <a:r>
              <a:rPr lang="es-ES" sz="2800" i="1" dirty="0" err="1" smtClean="0"/>
              <a:t>ó</a:t>
            </a:r>
            <a:r>
              <a:rPr lang="es-ES_tradnl" sz="2800" i="1" dirty="0" smtClean="0"/>
              <a:t>n</a:t>
            </a:r>
            <a:endParaRPr lang="es-ES_tradnl" sz="2800" i="1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Procesamiento en paralelo </a:t>
            </a:r>
            <a:endParaRPr lang="es-ES" dirty="0" smtClean="0"/>
          </a:p>
          <a:p>
            <a:r>
              <a:rPr lang="en-US" dirty="0" err="1"/>
              <a:t>Manejo</a:t>
            </a:r>
            <a:r>
              <a:rPr lang="en-US" dirty="0"/>
              <a:t> de </a:t>
            </a:r>
            <a:r>
              <a:rPr lang="en-US" dirty="0" err="1"/>
              <a:t>lenguaje</a:t>
            </a:r>
            <a:r>
              <a:rPr lang="en-US" dirty="0"/>
              <a:t> natural </a:t>
            </a:r>
            <a:endParaRPr lang="en-US" dirty="0" smtClean="0"/>
          </a:p>
          <a:p>
            <a:r>
              <a:rPr lang="es-ES" dirty="0" smtClean="0"/>
              <a:t>Inteligencia artificial</a:t>
            </a:r>
            <a:endParaRPr lang="es-ES_tradnl" dirty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6605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Conceptos Fundamentales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4476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Contexto</a:t>
            </a:r>
            <a:b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</a:t>
            </a:fld>
            <a:endParaRPr lang="es-ES_tradn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1461851"/>
            <a:ext cx="7927502" cy="1260056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4893" y="3130508"/>
            <a:ext cx="4433997" cy="165824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47" y="4979942"/>
            <a:ext cx="6516991" cy="1473691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49" t="38182" r="6480"/>
          <a:stretch/>
        </p:blipFill>
        <p:spPr>
          <a:xfrm>
            <a:off x="184963" y="2841866"/>
            <a:ext cx="3935392" cy="101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3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b="1" dirty="0" smtClean="0"/>
              <a:t>Software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19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/>
              <a:t>Es el conjunto de los programas de cómputo, procedimientos, reglas, documentación y datos</a:t>
            </a:r>
            <a:br>
              <a:rPr lang="es-ES_tradnl" dirty="0"/>
            </a:br>
            <a:r>
              <a:rPr lang="es-ES_tradnl" dirty="0"/>
              <a:t>asociados, que forman parte de las operaciones de un sistema de </a:t>
            </a:r>
            <a:r>
              <a:rPr lang="es-ES_tradnl" dirty="0" smtClean="0"/>
              <a:t>computación 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158" y="3812572"/>
            <a:ext cx="4004841" cy="275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643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smtClean="0"/>
              <a:t>¿Qué es Programar?</a:t>
            </a:r>
            <a:br>
              <a:rPr lang="es-ES_tradnl" sz="4400" b="1" dirty="0" smtClean="0"/>
            </a:b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20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Usar vs. Controlar</a:t>
            </a:r>
          </a:p>
          <a:p>
            <a:r>
              <a:rPr lang="es-ES_tradnl" dirty="0" smtClean="0"/>
              <a:t>Crear Programas</a:t>
            </a:r>
          </a:p>
          <a:p>
            <a:pPr lvl="1"/>
            <a:r>
              <a:rPr lang="es-ES_tradnl" dirty="0" smtClean="0"/>
              <a:t>Acciones (comandos)</a:t>
            </a:r>
          </a:p>
          <a:p>
            <a:r>
              <a:rPr lang="es-ES_tradnl" dirty="0" smtClean="0"/>
              <a:t>Solucionar problemas</a:t>
            </a:r>
          </a:p>
          <a:p>
            <a:endParaRPr lang="es-ES_tradnl" dirty="0" smtClean="0"/>
          </a:p>
          <a:p>
            <a:endParaRPr lang="es-ES_tradnl" dirty="0" smtClean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4074288"/>
            <a:ext cx="4303887" cy="229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76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smtClean="0"/>
              <a:t>Lenguajes de </a:t>
            </a:r>
            <a:r>
              <a:rPr lang="es-ES_tradnl" sz="4400" b="1" dirty="0" err="1" smtClean="0"/>
              <a:t>Programaci</a:t>
            </a:r>
            <a:r>
              <a:rPr lang="es-ES" sz="4400" b="1" dirty="0" err="1" smtClean="0"/>
              <a:t>ó</a:t>
            </a:r>
            <a:r>
              <a:rPr lang="es-ES_tradnl" sz="4400" b="1" dirty="0" smtClean="0"/>
              <a:t>n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21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/>
              <a:t>Lenguaje especial para desarrollar programas</a:t>
            </a:r>
          </a:p>
          <a:p>
            <a:r>
              <a:rPr lang="es-ES_tradnl" dirty="0"/>
              <a:t>Hay muchos lenguajes según lo que queramos </a:t>
            </a:r>
            <a:r>
              <a:rPr lang="es-ES_tradnl" dirty="0" smtClean="0"/>
              <a:t>hacer</a:t>
            </a:r>
            <a:endParaRPr lang="es-ES_tradnl" dirty="0"/>
          </a:p>
          <a:p>
            <a:pPr lvl="1"/>
            <a:r>
              <a:rPr lang="es-ES_tradnl" dirty="0"/>
              <a:t>Desarrollo de aplicaciones y juegos: C, C++, Java</a:t>
            </a:r>
          </a:p>
          <a:p>
            <a:pPr lvl="1"/>
            <a:r>
              <a:rPr lang="es-ES_tradnl" dirty="0"/>
              <a:t>Bases de datos: </a:t>
            </a:r>
            <a:r>
              <a:rPr lang="es-ES_tradnl" dirty="0" err="1"/>
              <a:t>MySQL</a:t>
            </a:r>
            <a:r>
              <a:rPr lang="es-ES_tradnl" dirty="0"/>
              <a:t>, SQL</a:t>
            </a:r>
          </a:p>
          <a:p>
            <a:pPr lvl="1"/>
            <a:r>
              <a:rPr lang="es-ES_tradnl" dirty="0"/>
              <a:t>Drivers: </a:t>
            </a:r>
            <a:r>
              <a:rPr lang="es-ES_tradnl" dirty="0" err="1"/>
              <a:t>Assembler</a:t>
            </a:r>
            <a:r>
              <a:rPr lang="es-ES_tradnl" dirty="0"/>
              <a:t>, C</a:t>
            </a:r>
          </a:p>
          <a:p>
            <a:pPr lvl="1"/>
            <a:r>
              <a:rPr lang="es-ES_tradnl" dirty="0"/>
              <a:t>Web: HTML, JavaScript, Python, </a:t>
            </a:r>
            <a:r>
              <a:rPr lang="es-ES_tradnl" dirty="0" smtClean="0"/>
              <a:t>PHP</a:t>
            </a:r>
          </a:p>
          <a:p>
            <a:endParaRPr lang="es-ES_tradnl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8834" y="5323185"/>
            <a:ext cx="2932253" cy="122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56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smtClean="0"/>
              <a:t>Lenguajes de </a:t>
            </a:r>
            <a:r>
              <a:rPr lang="es-ES_tradnl" sz="4400" b="1" dirty="0" err="1" smtClean="0"/>
              <a:t>Programaci</a:t>
            </a:r>
            <a:r>
              <a:rPr lang="es-ES" sz="4400" b="1" dirty="0" err="1" smtClean="0"/>
              <a:t>ó</a:t>
            </a:r>
            <a:r>
              <a:rPr lang="es-ES_tradnl" sz="4400" b="1" dirty="0" smtClean="0"/>
              <a:t>n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22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Los programas están formados por secuencias de </a:t>
            </a:r>
            <a:r>
              <a:rPr lang="es-ES_tradnl" b="1" dirty="0" smtClean="0"/>
              <a:t>instrucciones</a:t>
            </a:r>
          </a:p>
          <a:p>
            <a:r>
              <a:rPr lang="es-ES_tradnl" dirty="0" smtClean="0"/>
              <a:t>La instrucciones están escritas para que la </a:t>
            </a:r>
            <a:r>
              <a:rPr lang="es-ES_tradnl" dirty="0"/>
              <a:t>computadora </a:t>
            </a:r>
            <a:r>
              <a:rPr lang="es-ES_tradnl" dirty="0" smtClean="0"/>
              <a:t>realice una </a:t>
            </a:r>
            <a:r>
              <a:rPr lang="es-ES_tradnl" b="1" dirty="0" smtClean="0"/>
              <a:t>tarea especifica</a:t>
            </a:r>
            <a:endParaRPr lang="es-ES_tradnl" b="1" dirty="0"/>
          </a:p>
          <a:p>
            <a:r>
              <a:rPr lang="es-ES_tradnl" dirty="0" smtClean="0"/>
              <a:t>La secuencia de instrucciones son escritas por un programador usando un lenguaje de programación</a:t>
            </a:r>
          </a:p>
          <a:p>
            <a:endParaRPr lang="es-ES_tradnl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8834" y="5323185"/>
            <a:ext cx="2932253" cy="122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25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Lenguaje de Programación</a:t>
            </a:r>
            <a:br>
              <a:rPr lang="es-ES_tradnl" b="1" dirty="0" smtClean="0"/>
            </a:br>
            <a:r>
              <a:rPr lang="es-ES_tradnl" sz="2800" i="1" dirty="0" smtClean="0"/>
              <a:t>Lenguaje </a:t>
            </a:r>
            <a:r>
              <a:rPr lang="es-ES_tradnl" sz="2800" i="1" dirty="0" smtClean="0"/>
              <a:t>de M</a:t>
            </a:r>
            <a:r>
              <a:rPr lang="es-ES" sz="2800" i="1" dirty="0" err="1" smtClean="0"/>
              <a:t>áquina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23</a:t>
            </a:fld>
            <a:endParaRPr lang="es-ES_tradnl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4266777" cy="4351338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s-ES" dirty="0" smtClean="0"/>
              <a:t>El </a:t>
            </a:r>
            <a:r>
              <a:rPr lang="es-ES_tradnl" dirty="0" smtClean="0"/>
              <a:t>lenguaje </a:t>
            </a:r>
            <a:r>
              <a:rPr lang="es-ES_tradnl" dirty="0"/>
              <a:t>máquina está compuesto de ceros y unos lo que hace que programar en lenguaje máquina sea un proceso tedioso y sujeto a errores.</a:t>
            </a:r>
          </a:p>
          <a:p>
            <a:pPr lvl="0"/>
            <a:r>
              <a:rPr lang="es-ES_tradnl" dirty="0" smtClean="0"/>
              <a:t>El lenguaje </a:t>
            </a:r>
            <a:r>
              <a:rPr lang="es-ES_tradnl" dirty="0" err="1" smtClean="0"/>
              <a:t>Assembly</a:t>
            </a:r>
            <a:r>
              <a:rPr lang="es-ES_tradnl" dirty="0" smtClean="0"/>
              <a:t> (ensamblador) </a:t>
            </a:r>
            <a:r>
              <a:rPr lang="en-US" dirty="0" err="1">
                <a:solidFill>
                  <a:schemeClr val="dk1"/>
                </a:solidFill>
              </a:rPr>
              <a:t>hace</a:t>
            </a:r>
            <a:r>
              <a:rPr lang="en-US" dirty="0">
                <a:solidFill>
                  <a:schemeClr val="dk1"/>
                </a:solidFill>
              </a:rPr>
              <a:t> de </a:t>
            </a:r>
            <a:r>
              <a:rPr lang="en-US" dirty="0" err="1">
                <a:solidFill>
                  <a:schemeClr val="dk1"/>
                </a:solidFill>
              </a:rPr>
              <a:t>traductor</a:t>
            </a:r>
            <a:r>
              <a:rPr lang="en-US" dirty="0">
                <a:solidFill>
                  <a:schemeClr val="dk1"/>
                </a:solidFill>
              </a:rPr>
              <a:t> entre ese </a:t>
            </a:r>
            <a:r>
              <a:rPr lang="en-US" b="1" dirty="0" err="1">
                <a:solidFill>
                  <a:schemeClr val="dk1"/>
                </a:solidFill>
              </a:rPr>
              <a:t>lenguaje</a:t>
            </a:r>
            <a:r>
              <a:rPr lang="en-US" b="1" dirty="0">
                <a:solidFill>
                  <a:schemeClr val="dk1"/>
                </a:solidFill>
              </a:rPr>
              <a:t> </a:t>
            </a:r>
            <a:r>
              <a:rPr lang="en-US" b="1" dirty="0" err="1">
                <a:solidFill>
                  <a:schemeClr val="dk1"/>
                </a:solidFill>
              </a:rPr>
              <a:t>máquina</a:t>
            </a:r>
            <a:r>
              <a:rPr lang="en-US" dirty="0">
                <a:solidFill>
                  <a:schemeClr val="dk1"/>
                </a:solidFill>
              </a:rPr>
              <a:t> y </a:t>
            </a:r>
            <a:r>
              <a:rPr lang="en-US" dirty="0" err="1">
                <a:solidFill>
                  <a:schemeClr val="dk1"/>
                </a:solidFill>
              </a:rPr>
              <a:t>uno</a:t>
            </a:r>
            <a:r>
              <a:rPr lang="en-US" dirty="0">
                <a:solidFill>
                  <a:schemeClr val="dk1"/>
                </a:solidFill>
              </a:rPr>
              <a:t> que </a:t>
            </a:r>
            <a:r>
              <a:rPr lang="en-US" dirty="0" err="1">
                <a:solidFill>
                  <a:schemeClr val="dk1"/>
                </a:solidFill>
              </a:rPr>
              <a:t>es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más</a:t>
            </a:r>
            <a:r>
              <a:rPr lang="en-US" dirty="0">
                <a:solidFill>
                  <a:schemeClr val="dk1"/>
                </a:solidFill>
              </a:rPr>
              <a:t> natural para el </a:t>
            </a:r>
            <a:r>
              <a:rPr lang="en-US" dirty="0" err="1" smtClean="0">
                <a:solidFill>
                  <a:schemeClr val="dk1"/>
                </a:solidFill>
              </a:rPr>
              <a:t>humano</a:t>
            </a:r>
            <a:r>
              <a:rPr lang="en-US" dirty="0" smtClean="0">
                <a:solidFill>
                  <a:schemeClr val="dk1"/>
                </a:solidFill>
              </a:rPr>
              <a:t> (</a:t>
            </a:r>
            <a:r>
              <a:rPr lang="en-US" b="1" dirty="0" err="1" smtClean="0">
                <a:solidFill>
                  <a:schemeClr val="dk1"/>
                </a:solidFill>
              </a:rPr>
              <a:t>lenguaje</a:t>
            </a:r>
            <a:r>
              <a:rPr lang="en-US" b="1" dirty="0" smtClean="0">
                <a:solidFill>
                  <a:schemeClr val="dk1"/>
                </a:solidFill>
              </a:rPr>
              <a:t> de alto </a:t>
            </a:r>
            <a:r>
              <a:rPr lang="en-US" b="1" dirty="0" err="1" smtClean="0">
                <a:solidFill>
                  <a:schemeClr val="dk1"/>
                </a:solidFill>
              </a:rPr>
              <a:t>nivel</a:t>
            </a:r>
            <a:r>
              <a:rPr lang="en-US" dirty="0" smtClean="0">
                <a:solidFill>
                  <a:schemeClr val="dk1"/>
                </a:solidFill>
              </a:rPr>
              <a:t>)</a:t>
            </a:r>
            <a:endParaRPr lang="es-ES_tradnl" dirty="0"/>
          </a:p>
          <a:p>
            <a:endParaRPr lang="es-ES_tradnl" dirty="0" smtClean="0"/>
          </a:p>
        </p:txBody>
      </p:sp>
      <p:pic>
        <p:nvPicPr>
          <p:cNvPr id="7" name="Shape 130" descr="687474703a2f2f322e62702e626c6f6773706f742e636f6d2f2d70636c4f494770304630452f5542714f514843585a63492f4141414141414141414b6b2f4652523256644e756d36672f73313630302f417373656d626c794c616e67756167652e706e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95427" y="2437169"/>
            <a:ext cx="4127400" cy="3821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488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Lenguaje de Programación</a:t>
            </a:r>
            <a:br>
              <a:rPr lang="es-ES_tradnl" b="1" dirty="0" smtClean="0"/>
            </a:br>
            <a:r>
              <a:rPr lang="es-ES" sz="2800" i="1" dirty="0" smtClean="0"/>
              <a:t>Compilador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24</a:t>
            </a:fld>
            <a:endParaRPr lang="es-ES_tradnl"/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5480264"/>
              </p:ext>
            </p:extLst>
          </p:nvPr>
        </p:nvGraphicFramePr>
        <p:xfrm>
          <a:off x="628650" y="1732324"/>
          <a:ext cx="7886700" cy="4351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068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Sistema Operativo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25</a:t>
            </a:fld>
            <a:endParaRPr lang="es-ES_tradnl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8179684" cy="4351338"/>
          </a:xfrm>
        </p:spPr>
        <p:txBody>
          <a:bodyPr>
            <a:normAutofit/>
          </a:bodyPr>
          <a:lstStyle/>
          <a:p>
            <a:pPr lvl="0"/>
            <a:r>
              <a:rPr lang="es-ES" dirty="0" smtClean="0"/>
              <a:t>Gestiona </a:t>
            </a:r>
            <a:r>
              <a:rPr lang="es-ES" dirty="0"/>
              <a:t>los recursos de </a:t>
            </a:r>
            <a:r>
              <a:rPr lang="es-ES" b="1" dirty="0"/>
              <a:t>hardware </a:t>
            </a:r>
          </a:p>
          <a:p>
            <a:pPr lvl="0"/>
            <a:r>
              <a:rPr lang="es-AR" dirty="0" smtClean="0">
                <a:solidFill>
                  <a:schemeClr val="dk1"/>
                </a:solidFill>
              </a:rPr>
              <a:t>Provee </a:t>
            </a:r>
            <a:r>
              <a:rPr lang="es-AR" dirty="0">
                <a:solidFill>
                  <a:schemeClr val="dk1"/>
                </a:solidFill>
              </a:rPr>
              <a:t>servicios a los </a:t>
            </a:r>
            <a:r>
              <a:rPr lang="es-AR" b="1" dirty="0">
                <a:solidFill>
                  <a:schemeClr val="dk1"/>
                </a:solidFill>
              </a:rPr>
              <a:t>programas de aplicación</a:t>
            </a:r>
            <a:endParaRPr lang="es-ES_tradnl" dirty="0" smtClean="0"/>
          </a:p>
        </p:txBody>
      </p:sp>
      <p:graphicFrame>
        <p:nvGraphicFramePr>
          <p:cNvPr id="10" name="Diagrama 9"/>
          <p:cNvGraphicFramePr/>
          <p:nvPr>
            <p:extLst>
              <p:ext uri="{D42A27DB-BD31-4B8C-83A1-F6EECF244321}">
                <p14:modId xmlns:p14="http://schemas.microsoft.com/office/powerpoint/2010/main" val="1010307626"/>
              </p:ext>
            </p:extLst>
          </p:nvPr>
        </p:nvGraphicFramePr>
        <p:xfrm>
          <a:off x="2581153" y="3279510"/>
          <a:ext cx="4847743" cy="32318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1" name="Agrupar 10"/>
          <p:cNvGrpSpPr/>
          <p:nvPr/>
        </p:nvGrpSpPr>
        <p:grpSpPr>
          <a:xfrm rot="10800000">
            <a:off x="5270337" y="3845029"/>
            <a:ext cx="462151" cy="462151"/>
            <a:chOff x="4060792" y="2225113"/>
            <a:chExt cx="462151" cy="462151"/>
          </a:xfrm>
        </p:grpSpPr>
        <p:sp>
          <p:nvSpPr>
            <p:cNvPr id="12" name="Flecha abajo 11"/>
            <p:cNvSpPr/>
            <p:nvPr/>
          </p:nvSpPr>
          <p:spPr>
            <a:xfrm>
              <a:off x="4060792" y="2225113"/>
              <a:ext cx="462151" cy="462151"/>
            </a:xfrm>
            <a:prstGeom prst="downArrow">
              <a:avLst>
                <a:gd name="adj1" fmla="val 55000"/>
                <a:gd name="adj2" fmla="val 45000"/>
              </a:avLst>
            </a:prstGeom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Flecha abajo 4"/>
            <p:cNvSpPr/>
            <p:nvPr/>
          </p:nvSpPr>
          <p:spPr>
            <a:xfrm>
              <a:off x="4164776" y="2225113"/>
              <a:ext cx="254183" cy="347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6670" tIns="26670" rIns="26670" bIns="2667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s-ES_tradnl" sz="2100" kern="1200"/>
            </a:p>
          </p:txBody>
        </p:sp>
      </p:grpSp>
      <p:grpSp>
        <p:nvGrpSpPr>
          <p:cNvPr id="14" name="Agrupar 13"/>
          <p:cNvGrpSpPr/>
          <p:nvPr/>
        </p:nvGrpSpPr>
        <p:grpSpPr>
          <a:xfrm rot="10800000">
            <a:off x="5732489" y="4664348"/>
            <a:ext cx="462151" cy="462151"/>
            <a:chOff x="4060792" y="2225113"/>
            <a:chExt cx="462151" cy="462151"/>
          </a:xfrm>
        </p:grpSpPr>
        <p:sp>
          <p:nvSpPr>
            <p:cNvPr id="15" name="Flecha abajo 14"/>
            <p:cNvSpPr/>
            <p:nvPr/>
          </p:nvSpPr>
          <p:spPr>
            <a:xfrm>
              <a:off x="4060792" y="2225113"/>
              <a:ext cx="462151" cy="462151"/>
            </a:xfrm>
            <a:prstGeom prst="downArrow">
              <a:avLst>
                <a:gd name="adj1" fmla="val 55000"/>
                <a:gd name="adj2" fmla="val 45000"/>
              </a:avLst>
            </a:prstGeom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Flecha abajo 4"/>
            <p:cNvSpPr/>
            <p:nvPr/>
          </p:nvSpPr>
          <p:spPr>
            <a:xfrm>
              <a:off x="4164776" y="2225113"/>
              <a:ext cx="254183" cy="347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6670" tIns="26670" rIns="26670" bIns="2667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s-ES_tradnl" sz="2100" kern="1200"/>
            </a:p>
          </p:txBody>
        </p:sp>
      </p:grpSp>
      <p:grpSp>
        <p:nvGrpSpPr>
          <p:cNvPr id="17" name="Agrupar 16"/>
          <p:cNvGrpSpPr/>
          <p:nvPr/>
        </p:nvGrpSpPr>
        <p:grpSpPr>
          <a:xfrm rot="10800000">
            <a:off x="6090656" y="5518391"/>
            <a:ext cx="462151" cy="462151"/>
            <a:chOff x="4060792" y="2225113"/>
            <a:chExt cx="462151" cy="462151"/>
          </a:xfrm>
        </p:grpSpPr>
        <p:sp>
          <p:nvSpPr>
            <p:cNvPr id="18" name="Flecha abajo 17"/>
            <p:cNvSpPr/>
            <p:nvPr/>
          </p:nvSpPr>
          <p:spPr>
            <a:xfrm>
              <a:off x="4060792" y="2225113"/>
              <a:ext cx="462151" cy="462151"/>
            </a:xfrm>
            <a:prstGeom prst="downArrow">
              <a:avLst>
                <a:gd name="adj1" fmla="val 55000"/>
                <a:gd name="adj2" fmla="val 45000"/>
              </a:avLst>
            </a:prstGeom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Flecha abajo 4"/>
            <p:cNvSpPr/>
            <p:nvPr/>
          </p:nvSpPr>
          <p:spPr>
            <a:xfrm>
              <a:off x="4164776" y="2225113"/>
              <a:ext cx="254183" cy="347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6670" tIns="26670" rIns="26670" bIns="2667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s-ES_tradnl" sz="21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1055012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Desarrollo de un Programa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26</a:t>
            </a:fld>
            <a:endParaRPr lang="es-ES_tradnl"/>
          </a:p>
        </p:txBody>
      </p:sp>
      <p:grpSp>
        <p:nvGrpSpPr>
          <p:cNvPr id="11" name="Agrupar 10"/>
          <p:cNvGrpSpPr/>
          <p:nvPr/>
        </p:nvGrpSpPr>
        <p:grpSpPr>
          <a:xfrm rot="10800000">
            <a:off x="5270337" y="3845029"/>
            <a:ext cx="462151" cy="462151"/>
            <a:chOff x="4060792" y="2225113"/>
            <a:chExt cx="462151" cy="462151"/>
          </a:xfrm>
        </p:grpSpPr>
        <p:sp>
          <p:nvSpPr>
            <p:cNvPr id="12" name="Flecha abajo 11"/>
            <p:cNvSpPr/>
            <p:nvPr/>
          </p:nvSpPr>
          <p:spPr>
            <a:xfrm>
              <a:off x="4060792" y="2225113"/>
              <a:ext cx="462151" cy="462151"/>
            </a:xfrm>
            <a:prstGeom prst="downArrow">
              <a:avLst>
                <a:gd name="adj1" fmla="val 55000"/>
                <a:gd name="adj2" fmla="val 45000"/>
              </a:avLst>
            </a:prstGeom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Flecha abajo 4"/>
            <p:cNvSpPr/>
            <p:nvPr/>
          </p:nvSpPr>
          <p:spPr>
            <a:xfrm>
              <a:off x="4164776" y="2225113"/>
              <a:ext cx="254183" cy="347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6670" tIns="26670" rIns="26670" bIns="2667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s-ES_tradnl" sz="2100" kern="1200"/>
            </a:p>
          </p:txBody>
        </p:sp>
      </p:grpSp>
      <p:grpSp>
        <p:nvGrpSpPr>
          <p:cNvPr id="14" name="Agrupar 13"/>
          <p:cNvGrpSpPr/>
          <p:nvPr/>
        </p:nvGrpSpPr>
        <p:grpSpPr>
          <a:xfrm rot="10800000">
            <a:off x="5732489" y="4664348"/>
            <a:ext cx="462151" cy="462151"/>
            <a:chOff x="4060792" y="2225113"/>
            <a:chExt cx="462151" cy="462151"/>
          </a:xfrm>
        </p:grpSpPr>
        <p:sp>
          <p:nvSpPr>
            <p:cNvPr id="15" name="Flecha abajo 14"/>
            <p:cNvSpPr/>
            <p:nvPr/>
          </p:nvSpPr>
          <p:spPr>
            <a:xfrm>
              <a:off x="4060792" y="2225113"/>
              <a:ext cx="462151" cy="462151"/>
            </a:xfrm>
            <a:prstGeom prst="downArrow">
              <a:avLst>
                <a:gd name="adj1" fmla="val 55000"/>
                <a:gd name="adj2" fmla="val 45000"/>
              </a:avLst>
            </a:prstGeom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Flecha abajo 4"/>
            <p:cNvSpPr/>
            <p:nvPr/>
          </p:nvSpPr>
          <p:spPr>
            <a:xfrm>
              <a:off x="4164776" y="2225113"/>
              <a:ext cx="254183" cy="347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6670" tIns="26670" rIns="26670" bIns="2667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s-ES_tradnl" sz="2100" kern="1200"/>
            </a:p>
          </p:txBody>
        </p:sp>
      </p:grpSp>
      <p:grpSp>
        <p:nvGrpSpPr>
          <p:cNvPr id="17" name="Agrupar 16"/>
          <p:cNvGrpSpPr/>
          <p:nvPr/>
        </p:nvGrpSpPr>
        <p:grpSpPr>
          <a:xfrm rot="10800000">
            <a:off x="6090656" y="5518391"/>
            <a:ext cx="462151" cy="462151"/>
            <a:chOff x="4060792" y="2225113"/>
            <a:chExt cx="462151" cy="462151"/>
          </a:xfrm>
        </p:grpSpPr>
        <p:sp>
          <p:nvSpPr>
            <p:cNvPr id="18" name="Flecha abajo 17"/>
            <p:cNvSpPr/>
            <p:nvPr/>
          </p:nvSpPr>
          <p:spPr>
            <a:xfrm>
              <a:off x="4060792" y="2225113"/>
              <a:ext cx="462151" cy="462151"/>
            </a:xfrm>
            <a:prstGeom prst="downArrow">
              <a:avLst>
                <a:gd name="adj1" fmla="val 55000"/>
                <a:gd name="adj2" fmla="val 45000"/>
              </a:avLst>
            </a:prstGeom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Flecha abajo 4"/>
            <p:cNvSpPr/>
            <p:nvPr/>
          </p:nvSpPr>
          <p:spPr>
            <a:xfrm>
              <a:off x="4164776" y="2225113"/>
              <a:ext cx="254183" cy="347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6670" tIns="26670" rIns="26670" bIns="2667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s-ES_tradnl" sz="2100" kern="1200"/>
            </a:p>
          </p:txBody>
        </p:sp>
      </p:grpSp>
      <p:grpSp>
        <p:nvGrpSpPr>
          <p:cNvPr id="20" name="Shape 211"/>
          <p:cNvGrpSpPr/>
          <p:nvPr/>
        </p:nvGrpSpPr>
        <p:grpSpPr>
          <a:xfrm>
            <a:off x="381965" y="1972847"/>
            <a:ext cx="7870785" cy="4523677"/>
            <a:chOff x="5310" y="291574"/>
            <a:chExt cx="9133447" cy="5249383"/>
          </a:xfrm>
        </p:grpSpPr>
        <p:sp>
          <p:nvSpPr>
            <p:cNvPr id="21" name="Shape 212"/>
            <p:cNvSpPr/>
            <p:nvPr/>
          </p:nvSpPr>
          <p:spPr>
            <a:xfrm rot="5400000">
              <a:off x="886341" y="1373917"/>
              <a:ext cx="810900" cy="556500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solidFill>
              <a:srgbClr val="C0CCE1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13"/>
            <p:cNvSpPr/>
            <p:nvPr/>
          </p:nvSpPr>
          <p:spPr>
            <a:xfrm>
              <a:off x="5310" y="291574"/>
              <a:ext cx="3018600" cy="955500"/>
            </a:xfrm>
            <a:prstGeom prst="roundRect">
              <a:avLst>
                <a:gd name="adj" fmla="val 16670"/>
              </a:avLst>
            </a:prstGeom>
            <a:solidFill>
              <a:srgbClr val="4F81BD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14"/>
            <p:cNvSpPr txBox="1"/>
            <p:nvPr/>
          </p:nvSpPr>
          <p:spPr>
            <a:xfrm>
              <a:off x="51968" y="338232"/>
              <a:ext cx="2925300" cy="862200"/>
            </a:xfrm>
            <a:prstGeom prst="rect">
              <a:avLst/>
            </a:prstGeom>
            <a:noFill/>
            <a:ln>
              <a:noFill/>
            </a:ln>
          </p:spPr>
          <p:txBody>
            <a:bodyPr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" sz="2800" b="1" i="0" u="none" strike="noStrike" cap="none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DEFINICIÓN DEL PROBLEMA</a:t>
              </a:r>
            </a:p>
          </p:txBody>
        </p:sp>
        <p:sp>
          <p:nvSpPr>
            <p:cNvPr id="24" name="Shape 215"/>
            <p:cNvSpPr/>
            <p:nvPr/>
          </p:nvSpPr>
          <p:spPr>
            <a:xfrm>
              <a:off x="2197190" y="382713"/>
              <a:ext cx="993000" cy="7725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16"/>
            <p:cNvSpPr/>
            <p:nvPr/>
          </p:nvSpPr>
          <p:spPr>
            <a:xfrm rot="5400000">
              <a:off x="2415053" y="2447388"/>
              <a:ext cx="810900" cy="556500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solidFill>
              <a:srgbClr val="C0CCE1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17"/>
            <p:cNvSpPr/>
            <p:nvPr/>
          </p:nvSpPr>
          <p:spPr>
            <a:xfrm>
              <a:off x="1534021" y="1365045"/>
              <a:ext cx="3018600" cy="955500"/>
            </a:xfrm>
            <a:prstGeom prst="roundRect">
              <a:avLst>
                <a:gd name="adj" fmla="val 16670"/>
              </a:avLst>
            </a:prstGeom>
            <a:solidFill>
              <a:srgbClr val="4F81BD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18"/>
            <p:cNvSpPr txBox="1"/>
            <p:nvPr/>
          </p:nvSpPr>
          <p:spPr>
            <a:xfrm>
              <a:off x="1580679" y="1411703"/>
              <a:ext cx="2925300" cy="862199"/>
            </a:xfrm>
            <a:prstGeom prst="rect">
              <a:avLst/>
            </a:prstGeom>
            <a:noFill/>
            <a:ln>
              <a:noFill/>
            </a:ln>
          </p:spPr>
          <p:txBody>
            <a:bodyPr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" sz="2800" b="1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ANÁLISIS DEL PROBLEMA</a:t>
              </a:r>
            </a:p>
          </p:txBody>
        </p:sp>
        <p:sp>
          <p:nvSpPr>
            <p:cNvPr id="28" name="Shape 219"/>
            <p:cNvSpPr/>
            <p:nvPr/>
          </p:nvSpPr>
          <p:spPr>
            <a:xfrm>
              <a:off x="3725901" y="1456184"/>
              <a:ext cx="993000" cy="7725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20"/>
            <p:cNvSpPr/>
            <p:nvPr/>
          </p:nvSpPr>
          <p:spPr>
            <a:xfrm rot="5400000">
              <a:off x="3943765" y="3520859"/>
              <a:ext cx="810900" cy="556500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solidFill>
              <a:srgbClr val="C0CCE1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221"/>
            <p:cNvSpPr/>
            <p:nvPr/>
          </p:nvSpPr>
          <p:spPr>
            <a:xfrm>
              <a:off x="3062733" y="2438516"/>
              <a:ext cx="3018600" cy="955499"/>
            </a:xfrm>
            <a:prstGeom prst="roundRect">
              <a:avLst>
                <a:gd name="adj" fmla="val 16670"/>
              </a:avLst>
            </a:prstGeom>
            <a:solidFill>
              <a:srgbClr val="4F81BD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222"/>
            <p:cNvSpPr txBox="1"/>
            <p:nvPr/>
          </p:nvSpPr>
          <p:spPr>
            <a:xfrm>
              <a:off x="3109391" y="2485174"/>
              <a:ext cx="2925299" cy="862200"/>
            </a:xfrm>
            <a:prstGeom prst="rect">
              <a:avLst/>
            </a:prstGeom>
            <a:noFill/>
            <a:ln>
              <a:noFill/>
            </a:ln>
          </p:spPr>
          <p:txBody>
            <a:bodyPr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" sz="2800" b="1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DISEÑO DEL ALGORITMO</a:t>
              </a:r>
            </a:p>
          </p:txBody>
        </p:sp>
        <p:sp>
          <p:nvSpPr>
            <p:cNvPr id="32" name="Shape 223"/>
            <p:cNvSpPr/>
            <p:nvPr/>
          </p:nvSpPr>
          <p:spPr>
            <a:xfrm>
              <a:off x="5254612" y="2529656"/>
              <a:ext cx="993000" cy="7724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224"/>
            <p:cNvSpPr/>
            <p:nvPr/>
          </p:nvSpPr>
          <p:spPr>
            <a:xfrm rot="5400000">
              <a:off x="5472476" y="4594330"/>
              <a:ext cx="810900" cy="556500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solidFill>
              <a:srgbClr val="C0CCE1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225"/>
            <p:cNvSpPr/>
            <p:nvPr/>
          </p:nvSpPr>
          <p:spPr>
            <a:xfrm>
              <a:off x="4591444" y="3511987"/>
              <a:ext cx="3018599" cy="955500"/>
            </a:xfrm>
            <a:prstGeom prst="roundRect">
              <a:avLst>
                <a:gd name="adj" fmla="val 16670"/>
              </a:avLst>
            </a:prstGeom>
            <a:solidFill>
              <a:srgbClr val="4F81BD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226"/>
            <p:cNvSpPr txBox="1"/>
            <p:nvPr/>
          </p:nvSpPr>
          <p:spPr>
            <a:xfrm>
              <a:off x="4638103" y="3558644"/>
              <a:ext cx="2925300" cy="862200"/>
            </a:xfrm>
            <a:prstGeom prst="rect">
              <a:avLst/>
            </a:prstGeom>
            <a:noFill/>
            <a:ln>
              <a:noFill/>
            </a:ln>
          </p:spPr>
          <p:txBody>
            <a:bodyPr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" sz="2800" b="1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CODIFICACIÓN</a:t>
              </a:r>
            </a:p>
          </p:txBody>
        </p:sp>
        <p:sp>
          <p:nvSpPr>
            <p:cNvPr id="36" name="Shape 227"/>
            <p:cNvSpPr/>
            <p:nvPr/>
          </p:nvSpPr>
          <p:spPr>
            <a:xfrm>
              <a:off x="6783325" y="3603126"/>
              <a:ext cx="993000" cy="7725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228"/>
            <p:cNvSpPr/>
            <p:nvPr/>
          </p:nvSpPr>
          <p:spPr>
            <a:xfrm>
              <a:off x="6120157" y="4585457"/>
              <a:ext cx="3018600" cy="955500"/>
            </a:xfrm>
            <a:prstGeom prst="roundRect">
              <a:avLst>
                <a:gd name="adj" fmla="val 16670"/>
              </a:avLst>
            </a:prstGeom>
            <a:solidFill>
              <a:srgbClr val="4F81BD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229"/>
            <p:cNvSpPr txBox="1"/>
            <p:nvPr/>
          </p:nvSpPr>
          <p:spPr>
            <a:xfrm>
              <a:off x="6166814" y="4632116"/>
              <a:ext cx="2925300" cy="862200"/>
            </a:xfrm>
            <a:prstGeom prst="rect">
              <a:avLst/>
            </a:prstGeom>
            <a:noFill/>
            <a:ln>
              <a:noFill/>
            </a:ln>
          </p:spPr>
          <p:txBody>
            <a:bodyPr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" sz="2800" b="1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PRUEBA Y DEPURACIÓN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504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Desarrollo de un Programa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27</a:t>
            </a:fld>
            <a:endParaRPr lang="es-ES_tradnl"/>
          </a:p>
        </p:txBody>
      </p:sp>
      <p:sp>
        <p:nvSpPr>
          <p:cNvPr id="39" name="Marcador de contenido 2"/>
          <p:cNvSpPr txBox="1">
            <a:spLocks/>
          </p:cNvSpPr>
          <p:nvPr/>
        </p:nvSpPr>
        <p:spPr>
          <a:xfrm>
            <a:off x="358815" y="1944547"/>
            <a:ext cx="8623139" cy="471919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b="1" dirty="0" smtClean="0"/>
              <a:t>Definir el problema</a:t>
            </a:r>
          </a:p>
          <a:p>
            <a:pPr lvl="1"/>
            <a:r>
              <a:rPr lang="es-ES_tradnl" dirty="0"/>
              <a:t>Determinar la información inicial para la elaboración del mismo</a:t>
            </a:r>
            <a:endParaRPr lang="es-ES_tradnl" dirty="0" smtClean="0"/>
          </a:p>
          <a:p>
            <a:r>
              <a:rPr lang="es-ES_tradnl" b="1" dirty="0" smtClean="0"/>
              <a:t>Análisis del problema</a:t>
            </a:r>
          </a:p>
          <a:p>
            <a:pPr lvl="1"/>
            <a:r>
              <a:rPr lang="es-ES_tradnl" dirty="0"/>
              <a:t>Datos de entrada, de salida, métodos y fórmulas</a:t>
            </a:r>
            <a:endParaRPr lang="es-ES_tradnl" dirty="0" smtClean="0"/>
          </a:p>
          <a:p>
            <a:r>
              <a:rPr lang="es-ES_tradnl" b="1" dirty="0" smtClean="0"/>
              <a:t>Diseño del algoritmo</a:t>
            </a:r>
          </a:p>
          <a:p>
            <a:pPr lvl="1"/>
            <a:r>
              <a:rPr lang="en" dirty="0" err="1">
                <a:solidFill>
                  <a:schemeClr val="dk1"/>
                </a:solidFill>
              </a:rPr>
              <a:t>Usar</a:t>
            </a:r>
            <a:r>
              <a:rPr lang="en" dirty="0">
                <a:solidFill>
                  <a:schemeClr val="dk1"/>
                </a:solidFill>
              </a:rPr>
              <a:t> las </a:t>
            </a:r>
            <a:r>
              <a:rPr lang="en" dirty="0" err="1">
                <a:solidFill>
                  <a:schemeClr val="dk1"/>
                </a:solidFill>
              </a:rPr>
              <a:t>herramientas</a:t>
            </a:r>
            <a:r>
              <a:rPr lang="en" dirty="0">
                <a:solidFill>
                  <a:schemeClr val="dk1"/>
                </a:solidFill>
              </a:rPr>
              <a:t> de </a:t>
            </a:r>
            <a:r>
              <a:rPr lang="en" dirty="0" err="1">
                <a:solidFill>
                  <a:schemeClr val="dk1"/>
                </a:solidFill>
              </a:rPr>
              <a:t>representación</a:t>
            </a:r>
            <a:r>
              <a:rPr lang="en" dirty="0">
                <a:solidFill>
                  <a:schemeClr val="dk1"/>
                </a:solidFill>
              </a:rPr>
              <a:t> de </a:t>
            </a:r>
            <a:r>
              <a:rPr lang="en" dirty="0" err="1">
                <a:solidFill>
                  <a:schemeClr val="dk1"/>
                </a:solidFill>
              </a:rPr>
              <a:t>algoritmos</a:t>
            </a:r>
            <a:endParaRPr lang="es-ES_tradnl" dirty="0" smtClean="0"/>
          </a:p>
          <a:p>
            <a:r>
              <a:rPr lang="es-ES_tradnl" b="1" dirty="0" smtClean="0"/>
              <a:t>Codificación</a:t>
            </a:r>
          </a:p>
          <a:p>
            <a:pPr lvl="1"/>
            <a:r>
              <a:rPr lang="en" dirty="0" err="1">
                <a:solidFill>
                  <a:schemeClr val="dk1"/>
                </a:solidFill>
              </a:rPr>
              <a:t>Escribir</a:t>
            </a:r>
            <a:r>
              <a:rPr lang="en" dirty="0">
                <a:solidFill>
                  <a:schemeClr val="dk1"/>
                </a:solidFill>
              </a:rPr>
              <a:t> la </a:t>
            </a:r>
            <a:r>
              <a:rPr lang="en" dirty="0" err="1">
                <a:solidFill>
                  <a:schemeClr val="dk1"/>
                </a:solidFill>
              </a:rPr>
              <a:t>solución</a:t>
            </a:r>
            <a:r>
              <a:rPr lang="en" dirty="0">
                <a:solidFill>
                  <a:schemeClr val="dk1"/>
                </a:solidFill>
              </a:rPr>
              <a:t> del </a:t>
            </a:r>
            <a:r>
              <a:rPr lang="en" dirty="0" err="1">
                <a:solidFill>
                  <a:schemeClr val="dk1"/>
                </a:solidFill>
              </a:rPr>
              <a:t>problema</a:t>
            </a:r>
            <a:r>
              <a:rPr lang="en" dirty="0">
                <a:solidFill>
                  <a:schemeClr val="dk1"/>
                </a:solidFill>
              </a:rPr>
              <a:t>, </a:t>
            </a:r>
            <a:r>
              <a:rPr lang="en" dirty="0" err="1">
                <a:solidFill>
                  <a:schemeClr val="dk1"/>
                </a:solidFill>
              </a:rPr>
              <a:t>en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 err="1">
                <a:solidFill>
                  <a:schemeClr val="dk1"/>
                </a:solidFill>
              </a:rPr>
              <a:t>instrucciones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 err="1">
                <a:solidFill>
                  <a:schemeClr val="dk1"/>
                </a:solidFill>
              </a:rPr>
              <a:t>detalladas</a:t>
            </a:r>
            <a:r>
              <a:rPr lang="en" dirty="0">
                <a:solidFill>
                  <a:schemeClr val="dk1"/>
                </a:solidFill>
              </a:rPr>
              <a:t>, </a:t>
            </a:r>
            <a:r>
              <a:rPr lang="en" dirty="0" err="1">
                <a:solidFill>
                  <a:schemeClr val="dk1"/>
                </a:solidFill>
              </a:rPr>
              <a:t>en</a:t>
            </a:r>
            <a:r>
              <a:rPr lang="en" dirty="0">
                <a:solidFill>
                  <a:schemeClr val="dk1"/>
                </a:solidFill>
              </a:rPr>
              <a:t> un </a:t>
            </a:r>
            <a:r>
              <a:rPr lang="en" dirty="0" err="1">
                <a:solidFill>
                  <a:schemeClr val="dk1"/>
                </a:solidFill>
              </a:rPr>
              <a:t>lenguaje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 err="1">
                <a:solidFill>
                  <a:schemeClr val="dk1"/>
                </a:solidFill>
              </a:rPr>
              <a:t>reconocible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 err="1">
                <a:solidFill>
                  <a:schemeClr val="dk1"/>
                </a:solidFill>
              </a:rPr>
              <a:t>por</a:t>
            </a:r>
            <a:r>
              <a:rPr lang="en" dirty="0">
                <a:solidFill>
                  <a:schemeClr val="dk1"/>
                </a:solidFill>
              </a:rPr>
              <a:t> la </a:t>
            </a:r>
            <a:r>
              <a:rPr lang="en" dirty="0" err="1" smtClean="0">
                <a:solidFill>
                  <a:schemeClr val="dk1"/>
                </a:solidFill>
              </a:rPr>
              <a:t>computadora</a:t>
            </a:r>
            <a:endParaRPr lang="es-ES_tradnl" dirty="0" smtClean="0"/>
          </a:p>
          <a:p>
            <a:r>
              <a:rPr lang="es-ES_tradnl" b="1" dirty="0" smtClean="0"/>
              <a:t>Prueba y depuración </a:t>
            </a:r>
          </a:p>
          <a:p>
            <a:pPr lvl="1"/>
            <a:r>
              <a:rPr lang="en" dirty="0">
                <a:solidFill>
                  <a:schemeClr val="dk1"/>
                </a:solidFill>
              </a:rPr>
              <a:t>Se </a:t>
            </a:r>
            <a:r>
              <a:rPr lang="en" dirty="0" err="1">
                <a:solidFill>
                  <a:schemeClr val="dk1"/>
                </a:solidFill>
              </a:rPr>
              <a:t>toman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 err="1">
                <a:solidFill>
                  <a:schemeClr val="dk1"/>
                </a:solidFill>
              </a:rPr>
              <a:t>escenarios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 err="1">
                <a:solidFill>
                  <a:schemeClr val="dk1"/>
                </a:solidFill>
              </a:rPr>
              <a:t>posibles</a:t>
            </a:r>
            <a:r>
              <a:rPr lang="en" dirty="0">
                <a:solidFill>
                  <a:schemeClr val="dk1"/>
                </a:solidFill>
              </a:rPr>
              <a:t>, </a:t>
            </a:r>
            <a:r>
              <a:rPr lang="en" dirty="0" err="1">
                <a:solidFill>
                  <a:schemeClr val="dk1"/>
                </a:solidFill>
              </a:rPr>
              <a:t>validos</a:t>
            </a:r>
            <a:r>
              <a:rPr lang="en" dirty="0">
                <a:solidFill>
                  <a:schemeClr val="dk1"/>
                </a:solidFill>
              </a:rPr>
              <a:t> o </a:t>
            </a:r>
            <a:r>
              <a:rPr lang="en" dirty="0" err="1">
                <a:solidFill>
                  <a:schemeClr val="dk1"/>
                </a:solidFill>
              </a:rPr>
              <a:t>inválidos</a:t>
            </a:r>
            <a:r>
              <a:rPr lang="en" dirty="0">
                <a:solidFill>
                  <a:schemeClr val="dk1"/>
                </a:solidFill>
              </a:rPr>
              <a:t> y se </a:t>
            </a:r>
            <a:r>
              <a:rPr lang="en" dirty="0" err="1">
                <a:solidFill>
                  <a:schemeClr val="dk1"/>
                </a:solidFill>
              </a:rPr>
              <a:t>corre</a:t>
            </a:r>
            <a:r>
              <a:rPr lang="en" dirty="0">
                <a:solidFill>
                  <a:schemeClr val="dk1"/>
                </a:solidFill>
              </a:rPr>
              <a:t> la </a:t>
            </a:r>
            <a:r>
              <a:rPr lang="en" dirty="0" err="1">
                <a:solidFill>
                  <a:schemeClr val="dk1"/>
                </a:solidFill>
              </a:rPr>
              <a:t>secuencia</a:t>
            </a:r>
            <a:r>
              <a:rPr lang="en" dirty="0">
                <a:solidFill>
                  <a:schemeClr val="dk1"/>
                </a:solidFill>
              </a:rPr>
              <a:t> del </a:t>
            </a:r>
            <a:r>
              <a:rPr lang="en" dirty="0" err="1">
                <a:solidFill>
                  <a:schemeClr val="dk1"/>
                </a:solidFill>
              </a:rPr>
              <a:t>algoritmo</a:t>
            </a:r>
            <a:r>
              <a:rPr lang="en" dirty="0">
                <a:solidFill>
                  <a:schemeClr val="dk1"/>
                </a:solidFill>
              </a:rPr>
              <a:t>  para </a:t>
            </a:r>
            <a:r>
              <a:rPr lang="en" dirty="0" err="1">
                <a:solidFill>
                  <a:schemeClr val="dk1"/>
                </a:solidFill>
              </a:rPr>
              <a:t>ver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 err="1">
                <a:solidFill>
                  <a:schemeClr val="dk1"/>
                </a:solidFill>
              </a:rPr>
              <a:t>si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 err="1">
                <a:solidFill>
                  <a:schemeClr val="dk1"/>
                </a:solidFill>
              </a:rPr>
              <a:t>cumple</a:t>
            </a:r>
            <a:r>
              <a:rPr lang="en" dirty="0">
                <a:solidFill>
                  <a:schemeClr val="dk1"/>
                </a:solidFill>
              </a:rPr>
              <a:t> con </a:t>
            </a:r>
            <a:r>
              <a:rPr lang="en" dirty="0" err="1">
                <a:solidFill>
                  <a:schemeClr val="dk1"/>
                </a:solidFill>
              </a:rPr>
              <a:t>los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 err="1">
                <a:solidFill>
                  <a:schemeClr val="dk1"/>
                </a:solidFill>
              </a:rPr>
              <a:t>resultados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 err="1">
                <a:solidFill>
                  <a:schemeClr val="dk1"/>
                </a:solidFill>
              </a:rPr>
              <a:t>esperados</a:t>
            </a:r>
            <a:endParaRPr lang="es-ES_tradnl" dirty="0" smtClean="0"/>
          </a:p>
          <a:p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1826001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Algoritmos Secuenciales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29436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Contexto</a:t>
            </a:r>
            <a:b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endParaRPr lang="es-ES_tradnl" dirty="0"/>
          </a:p>
        </p:txBody>
      </p:sp>
      <p:pic>
        <p:nvPicPr>
          <p:cNvPr id="9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96" y="1790198"/>
            <a:ext cx="7444944" cy="4351337"/>
          </a:xfrm>
        </p:spPr>
      </p:pic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</a:t>
            </a:fld>
            <a:endParaRPr lang="es-ES_tradnl"/>
          </a:p>
        </p:txBody>
      </p:sp>
      <p:sp>
        <p:nvSpPr>
          <p:cNvPr id="10" name="CustomShape 6"/>
          <p:cNvSpPr/>
          <p:nvPr/>
        </p:nvSpPr>
        <p:spPr>
          <a:xfrm>
            <a:off x="-32" y="6352289"/>
            <a:ext cx="9144000" cy="2416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Extraído de: </a:t>
            </a:r>
            <a:r>
              <a:rPr lang="es-AR" sz="1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"Reporte anual del sector de software y servicios informáticos de la República </a:t>
            </a:r>
            <a:r>
              <a:rPr lang="es-AR" sz="1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Argentina”, Cessi, 2015</a:t>
            </a:r>
            <a:endParaRPr lang="es-AR" sz="1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02491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Algoritmos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29</a:t>
            </a:fld>
            <a:endParaRPr lang="es-ES_tradnl"/>
          </a:p>
        </p:txBody>
      </p:sp>
      <p:sp>
        <p:nvSpPr>
          <p:cNvPr id="39" name="Marcador de contenido 2"/>
          <p:cNvSpPr txBox="1">
            <a:spLocks/>
          </p:cNvSpPr>
          <p:nvPr/>
        </p:nvSpPr>
        <p:spPr>
          <a:xfrm>
            <a:off x="358815" y="1944547"/>
            <a:ext cx="8623139" cy="4719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 smtClean="0"/>
              <a:t>Nos ayudan a resolver un problema</a:t>
            </a:r>
          </a:p>
          <a:p>
            <a:r>
              <a:rPr lang="es-ES_tradnl" dirty="0" smtClean="0"/>
              <a:t>Consisten de pasos lógicamente ordenados</a:t>
            </a:r>
          </a:p>
          <a:p>
            <a:r>
              <a:rPr lang="es-ES_tradnl" dirty="0" smtClean="0"/>
              <a:t>Dado un conjunto de datos de entrada da un resultado (solución al problema)</a:t>
            </a:r>
          </a:p>
          <a:p>
            <a:pPr lvl="1"/>
            <a:endParaRPr lang="es-ES_tradnl" dirty="0" smtClean="0"/>
          </a:p>
          <a:p>
            <a:endParaRPr lang="es-ES_tradnl" dirty="0" smtClean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9700" y="3782539"/>
            <a:ext cx="2585650" cy="269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Algoritmos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30</a:t>
            </a:fld>
            <a:endParaRPr lang="es-ES_tradnl"/>
          </a:p>
        </p:txBody>
      </p:sp>
      <p:sp>
        <p:nvSpPr>
          <p:cNvPr id="39" name="Marcador de contenido 2"/>
          <p:cNvSpPr txBox="1">
            <a:spLocks/>
          </p:cNvSpPr>
          <p:nvPr/>
        </p:nvSpPr>
        <p:spPr>
          <a:xfrm>
            <a:off x="358815" y="1944547"/>
            <a:ext cx="8623139" cy="4719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 smtClean="0"/>
              <a:t>Instrucciones</a:t>
            </a:r>
          </a:p>
          <a:p>
            <a:pPr lvl="1"/>
            <a:r>
              <a:rPr lang="es-ES_tradnl" dirty="0" smtClean="0"/>
              <a:t>Mover arriba</a:t>
            </a:r>
          </a:p>
          <a:p>
            <a:pPr lvl="1"/>
            <a:r>
              <a:rPr lang="es-ES_tradnl" dirty="0" smtClean="0"/>
              <a:t>Mover abajo</a:t>
            </a:r>
          </a:p>
          <a:p>
            <a:pPr lvl="1"/>
            <a:r>
              <a:rPr lang="es-ES_tradnl" dirty="0" smtClean="0"/>
              <a:t>Mover derecha</a:t>
            </a:r>
          </a:p>
          <a:p>
            <a:pPr lvl="1"/>
            <a:r>
              <a:rPr lang="es-ES_tradnl" dirty="0" smtClean="0"/>
              <a:t>Mover izquierda</a:t>
            </a:r>
          </a:p>
          <a:p>
            <a:pPr lvl="1"/>
            <a:r>
              <a:rPr lang="es-ES_tradnl" dirty="0" smtClean="0"/>
              <a:t>Comer banana</a:t>
            </a:r>
          </a:p>
          <a:p>
            <a:endParaRPr lang="es-ES_tradnl" dirty="0" smtClean="0"/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8148756"/>
              </p:ext>
            </p:extLst>
          </p:nvPr>
        </p:nvGraphicFramePr>
        <p:xfrm>
          <a:off x="4014760" y="2755152"/>
          <a:ext cx="4500590" cy="318543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002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35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5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32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7087"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7087"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7087"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7087"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7087"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316" y="5321762"/>
            <a:ext cx="654084" cy="61882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1249" y="4782801"/>
            <a:ext cx="798269" cy="40038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8205" y="5430983"/>
            <a:ext cx="798269" cy="400382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9126" y="5430983"/>
            <a:ext cx="798269" cy="400382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8235" y="3539450"/>
            <a:ext cx="798269" cy="40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20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Algoritmos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31</a:t>
            </a:fld>
            <a:endParaRPr lang="es-ES_tradnl"/>
          </a:p>
        </p:txBody>
      </p:sp>
      <p:sp>
        <p:nvSpPr>
          <p:cNvPr id="39" name="Marcador de contenido 2"/>
          <p:cNvSpPr txBox="1">
            <a:spLocks/>
          </p:cNvSpPr>
          <p:nvPr/>
        </p:nvSpPr>
        <p:spPr>
          <a:xfrm>
            <a:off x="358815" y="1944547"/>
            <a:ext cx="8623139" cy="4719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 smtClean="0"/>
              <a:t>Algoritmo</a:t>
            </a:r>
          </a:p>
          <a:p>
            <a:pPr lvl="1"/>
            <a:r>
              <a:rPr lang="es-ES_tradnl" dirty="0" smtClean="0"/>
              <a:t>Mover derecha</a:t>
            </a:r>
          </a:p>
          <a:p>
            <a:pPr lvl="1"/>
            <a:r>
              <a:rPr lang="es-ES_tradnl" dirty="0"/>
              <a:t>Comer </a:t>
            </a:r>
            <a:r>
              <a:rPr lang="es-ES_tradnl" dirty="0" smtClean="0"/>
              <a:t>banana</a:t>
            </a:r>
          </a:p>
          <a:p>
            <a:pPr lvl="1"/>
            <a:r>
              <a:rPr lang="es-ES_tradnl" dirty="0"/>
              <a:t>Mover derecha</a:t>
            </a:r>
          </a:p>
          <a:p>
            <a:pPr lvl="1"/>
            <a:r>
              <a:rPr lang="es-ES_tradnl" dirty="0"/>
              <a:t>Comer banana</a:t>
            </a:r>
          </a:p>
          <a:p>
            <a:pPr lvl="1"/>
            <a:r>
              <a:rPr lang="es-ES_tradnl" dirty="0"/>
              <a:t>Mover derecha</a:t>
            </a:r>
          </a:p>
          <a:p>
            <a:pPr lvl="1"/>
            <a:r>
              <a:rPr lang="es-ES_tradnl" dirty="0" smtClean="0"/>
              <a:t>Mover arriba</a:t>
            </a:r>
          </a:p>
          <a:p>
            <a:pPr lvl="1"/>
            <a:r>
              <a:rPr lang="es-ES_tradnl" dirty="0"/>
              <a:t>Comer banana</a:t>
            </a:r>
          </a:p>
          <a:p>
            <a:pPr lvl="1"/>
            <a:r>
              <a:rPr lang="es-ES_tradnl" dirty="0"/>
              <a:t>Mover arriba</a:t>
            </a:r>
          </a:p>
          <a:p>
            <a:pPr lvl="1"/>
            <a:r>
              <a:rPr lang="es-ES_tradnl" dirty="0"/>
              <a:t>Mover arriba</a:t>
            </a:r>
          </a:p>
          <a:p>
            <a:pPr lvl="1"/>
            <a:r>
              <a:rPr lang="es-ES_tradnl" dirty="0"/>
              <a:t>Comer banana</a:t>
            </a:r>
          </a:p>
          <a:p>
            <a:pPr lvl="1"/>
            <a:endParaRPr lang="es-ES_tradnl" dirty="0"/>
          </a:p>
          <a:p>
            <a:endParaRPr lang="es-ES_tradnl" dirty="0" smtClean="0"/>
          </a:p>
        </p:txBody>
      </p:sp>
      <p:graphicFrame>
        <p:nvGraphicFramePr>
          <p:cNvPr id="3" name="Tabla 2"/>
          <p:cNvGraphicFramePr>
            <a:graphicFrameLocks noGrp="1"/>
          </p:cNvGraphicFramePr>
          <p:nvPr/>
        </p:nvGraphicFramePr>
        <p:xfrm>
          <a:off x="4014760" y="2755152"/>
          <a:ext cx="4500590" cy="318543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002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35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5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32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7087"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7087"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7087"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7087"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7087"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/>
                    </a:p>
                  </a:txBody>
                  <a:tcPr marL="157090" marR="157090" marT="78545" marB="78545"/>
                </a:tc>
                <a:tc>
                  <a:txBody>
                    <a:bodyPr/>
                    <a:lstStyle/>
                    <a:p>
                      <a:endParaRPr lang="es-ES_tradnl" sz="3100" dirty="0"/>
                    </a:p>
                  </a:txBody>
                  <a:tcPr marL="157090" marR="157090" marT="78545" marB="7854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316" y="5321762"/>
            <a:ext cx="654084" cy="61882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1249" y="4782801"/>
            <a:ext cx="798269" cy="40038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8205" y="5430983"/>
            <a:ext cx="798269" cy="400382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9126" y="5430983"/>
            <a:ext cx="798269" cy="400382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8235" y="3539450"/>
            <a:ext cx="798269" cy="40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58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Algoritmos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32</a:t>
            </a:fld>
            <a:endParaRPr lang="es-ES_tradnl"/>
          </a:p>
        </p:txBody>
      </p:sp>
      <p:sp>
        <p:nvSpPr>
          <p:cNvPr id="39" name="Marcador de contenido 2"/>
          <p:cNvSpPr txBox="1">
            <a:spLocks/>
          </p:cNvSpPr>
          <p:nvPr/>
        </p:nvSpPr>
        <p:spPr>
          <a:xfrm>
            <a:off x="358815" y="1944547"/>
            <a:ext cx="8623139" cy="4719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 smtClean="0"/>
              <a:t>Debe ser </a:t>
            </a:r>
            <a:r>
              <a:rPr lang="es-ES_tradnl" b="1" dirty="0" smtClean="0"/>
              <a:t>preciso</a:t>
            </a:r>
          </a:p>
          <a:p>
            <a:r>
              <a:rPr lang="es-ES_tradnl" dirty="0" smtClean="0"/>
              <a:t>Debe estar </a:t>
            </a:r>
            <a:r>
              <a:rPr lang="es-ES_tradnl" b="1" dirty="0" smtClean="0"/>
              <a:t>específicamente definido</a:t>
            </a:r>
          </a:p>
          <a:p>
            <a:r>
              <a:rPr lang="es-ES_tradnl" dirty="0" smtClean="0"/>
              <a:t>Debe ser </a:t>
            </a:r>
            <a:r>
              <a:rPr lang="es-ES_tradnl" b="1" dirty="0" smtClean="0"/>
              <a:t>finito</a:t>
            </a:r>
          </a:p>
          <a:p>
            <a:r>
              <a:rPr lang="es-ES_tradnl" dirty="0" smtClean="0"/>
              <a:t>Debe ser </a:t>
            </a:r>
            <a:r>
              <a:rPr lang="es-ES_tradnl" b="1" dirty="0" smtClean="0"/>
              <a:t>correcto</a:t>
            </a:r>
          </a:p>
          <a:p>
            <a:r>
              <a:rPr lang="es-ES_tradnl" dirty="0" smtClean="0"/>
              <a:t>Debe ser </a:t>
            </a:r>
            <a:r>
              <a:rPr lang="es-ES_tradnl" b="1" dirty="0" smtClean="0"/>
              <a:t>independiente</a:t>
            </a:r>
            <a:r>
              <a:rPr lang="es-ES_tradnl" dirty="0" smtClean="0"/>
              <a:t> del lenguaje</a:t>
            </a:r>
          </a:p>
          <a:p>
            <a:endParaRPr lang="es-ES_tradnl" dirty="0" smtClean="0"/>
          </a:p>
          <a:p>
            <a:pPr lvl="1"/>
            <a:endParaRPr lang="es-ES_tradnl" dirty="0" smtClean="0"/>
          </a:p>
          <a:p>
            <a:endParaRPr lang="es-ES_tradnl" dirty="0" smtClean="0"/>
          </a:p>
        </p:txBody>
      </p:sp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884335301"/>
              </p:ext>
            </p:extLst>
          </p:nvPr>
        </p:nvGraphicFramePr>
        <p:xfrm>
          <a:off x="1697620" y="3376271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4244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Elementos de un Algoritmo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33</a:t>
            </a:fld>
            <a:endParaRPr lang="es-ES_tradnl"/>
          </a:p>
        </p:txBody>
      </p:sp>
      <p:sp>
        <p:nvSpPr>
          <p:cNvPr id="39" name="Marcador de contenido 2"/>
          <p:cNvSpPr txBox="1">
            <a:spLocks/>
          </p:cNvSpPr>
          <p:nvPr/>
        </p:nvSpPr>
        <p:spPr>
          <a:xfrm>
            <a:off x="358815" y="1944547"/>
            <a:ext cx="8623139" cy="4719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u="sng" dirty="0" smtClean="0"/>
              <a:t>Calculo del área de un rectángulo </a:t>
            </a:r>
            <a:endParaRPr lang="es-ES_tradnl" b="1" u="sng" dirty="0" smtClean="0"/>
          </a:p>
          <a:p>
            <a:pPr lvl="1"/>
            <a:r>
              <a:rPr lang="es-ES_tradnl" b="1" dirty="0" smtClean="0"/>
              <a:t>Entrada</a:t>
            </a:r>
            <a:r>
              <a:rPr lang="es-ES_tradnl" dirty="0" smtClean="0"/>
              <a:t>:</a:t>
            </a:r>
          </a:p>
          <a:p>
            <a:pPr lvl="2"/>
            <a:r>
              <a:rPr lang="es-ES_tradnl" sz="2200" dirty="0" smtClean="0"/>
              <a:t>Dato 1: altura 5 cm</a:t>
            </a:r>
          </a:p>
          <a:p>
            <a:pPr lvl="2"/>
            <a:r>
              <a:rPr lang="es-ES_tradnl" sz="2200" dirty="0" smtClean="0"/>
              <a:t>Dato 2: base 10 cm</a:t>
            </a:r>
          </a:p>
          <a:p>
            <a:pPr lvl="1"/>
            <a:r>
              <a:rPr lang="es-ES_tradnl" b="1" dirty="0" smtClean="0"/>
              <a:t>Proceso</a:t>
            </a:r>
            <a:r>
              <a:rPr lang="es-ES_tradnl" dirty="0" smtClean="0"/>
              <a:t>:</a:t>
            </a:r>
          </a:p>
          <a:p>
            <a:pPr lvl="2"/>
            <a:r>
              <a:rPr lang="es-ES_tradnl" sz="2200" dirty="0" smtClean="0"/>
              <a:t>Área=base*altura</a:t>
            </a:r>
          </a:p>
          <a:p>
            <a:pPr lvl="1"/>
            <a:r>
              <a:rPr lang="es-ES_tradnl" b="1" dirty="0" smtClean="0"/>
              <a:t>Salida</a:t>
            </a:r>
            <a:r>
              <a:rPr lang="es-ES_tradnl" dirty="0" smtClean="0"/>
              <a:t>:</a:t>
            </a:r>
          </a:p>
          <a:p>
            <a:pPr lvl="2"/>
            <a:r>
              <a:rPr lang="es-ES_tradnl" sz="2200" dirty="0" smtClean="0"/>
              <a:t>5</a:t>
            </a:r>
            <a:r>
              <a:rPr lang="es-ES" sz="2200" dirty="0" smtClean="0"/>
              <a:t>*10=50</a:t>
            </a:r>
            <a:endParaRPr lang="es-ES_tradnl" sz="2200" dirty="0" smtClean="0"/>
          </a:p>
          <a:p>
            <a:endParaRPr lang="es-ES_tradnl" dirty="0" smtClean="0"/>
          </a:p>
          <a:p>
            <a:pPr lvl="1"/>
            <a:endParaRPr lang="es-ES_tradnl" dirty="0" smtClean="0"/>
          </a:p>
          <a:p>
            <a:endParaRPr lang="es-ES_tradnl" dirty="0" smtClean="0"/>
          </a:p>
        </p:txBody>
      </p:sp>
      <p:sp>
        <p:nvSpPr>
          <p:cNvPr id="8" name="Shape 154"/>
          <p:cNvSpPr/>
          <p:nvPr/>
        </p:nvSpPr>
        <p:spPr>
          <a:xfrm>
            <a:off x="5345956" y="3896349"/>
            <a:ext cx="2270400" cy="1269900"/>
          </a:xfrm>
          <a:prstGeom prst="rect">
            <a:avLst/>
          </a:prstGeom>
          <a:solidFill>
            <a:srgbClr val="31859B"/>
          </a:solidFill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500" tIns="306100" rIns="10500" bIns="3061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" name="Shape 155"/>
          <p:cNvCxnSpPr/>
          <p:nvPr/>
        </p:nvCxnSpPr>
        <p:spPr>
          <a:xfrm>
            <a:off x="5345956" y="5563306"/>
            <a:ext cx="2270400" cy="0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0" name="Shape 156"/>
          <p:cNvSpPr txBox="1"/>
          <p:nvPr/>
        </p:nvSpPr>
        <p:spPr>
          <a:xfrm>
            <a:off x="6073380" y="5764851"/>
            <a:ext cx="1309799" cy="576600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 cm</a:t>
            </a:r>
          </a:p>
        </p:txBody>
      </p:sp>
      <p:cxnSp>
        <p:nvCxnSpPr>
          <p:cNvPr id="11" name="Shape 157"/>
          <p:cNvCxnSpPr/>
          <p:nvPr/>
        </p:nvCxnSpPr>
        <p:spPr>
          <a:xfrm>
            <a:off x="7795038" y="3896349"/>
            <a:ext cx="0" cy="1269900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2" name="Shape 158"/>
          <p:cNvSpPr txBox="1"/>
          <p:nvPr/>
        </p:nvSpPr>
        <p:spPr>
          <a:xfrm>
            <a:off x="7834168" y="4276919"/>
            <a:ext cx="1309800" cy="576600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 cm</a:t>
            </a:r>
          </a:p>
        </p:txBody>
      </p:sp>
    </p:spTree>
    <p:extLst>
      <p:ext uri="{BB962C8B-B14F-4D97-AF65-F5344CB8AC3E}">
        <p14:creationId xmlns:p14="http://schemas.microsoft.com/office/powerpoint/2010/main" val="112472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34</a:t>
            </a:fld>
            <a:endParaRPr lang="es-ES_tradnl"/>
          </a:p>
        </p:txBody>
      </p:sp>
      <p:sp>
        <p:nvSpPr>
          <p:cNvPr id="39" name="Marcador de contenido 2"/>
          <p:cNvSpPr txBox="1">
            <a:spLocks/>
          </p:cNvSpPr>
          <p:nvPr/>
        </p:nvSpPr>
        <p:spPr>
          <a:xfrm>
            <a:off x="358815" y="1944547"/>
            <a:ext cx="8623139" cy="4719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 smtClean="0"/>
              <a:t>Para cada uno de los siguientes puntos describa los </a:t>
            </a:r>
            <a:r>
              <a:rPr lang="es-ES_tradnl" b="1" dirty="0" smtClean="0"/>
              <a:t>elementos del algoritmo</a:t>
            </a:r>
            <a:r>
              <a:rPr lang="es-ES_tradnl" dirty="0" smtClean="0"/>
              <a:t> (entrada, proceso, salida)</a:t>
            </a:r>
            <a:endParaRPr lang="es-ES_tradnl" b="1" dirty="0" smtClean="0"/>
          </a:p>
          <a:p>
            <a:pPr marL="914400" lvl="1" indent="-457200">
              <a:buFont typeface="+mj-lt"/>
              <a:buAutoNum type="arabicPeriod"/>
            </a:pPr>
            <a:r>
              <a:rPr lang="es-ES_tradnl" dirty="0" smtClean="0"/>
              <a:t>Sumar 2 números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_tradnl" dirty="0" smtClean="0"/>
              <a:t>Preparar una tarta de frutillas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_tradnl" dirty="0" smtClean="0"/>
              <a:t>Tomar la presión sanguínea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_tradnl" dirty="0" smtClean="0"/>
              <a:t>Llenar una cajita de huevos con 5 huevos que están dentro de una bolsa</a:t>
            </a:r>
          </a:p>
          <a:p>
            <a:pPr lvl="1"/>
            <a:endParaRPr lang="es-ES_tradnl" b="1" dirty="0" smtClean="0"/>
          </a:p>
          <a:p>
            <a:pPr lvl="1"/>
            <a:endParaRPr lang="es-ES_tradnl" dirty="0" smtClean="0"/>
          </a:p>
          <a:p>
            <a:pPr lvl="1"/>
            <a:endParaRPr lang="es-ES_tradnl" dirty="0" smtClean="0"/>
          </a:p>
          <a:p>
            <a:endParaRPr lang="es-ES_tradnl" dirty="0" smtClean="0"/>
          </a:p>
        </p:txBody>
      </p:sp>
      <p:sp>
        <p:nvSpPr>
          <p:cNvPr id="14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Elementos de un Algoritmo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Ejercicios</a:t>
            </a:r>
            <a:endParaRPr lang="es-ES_tradnl" sz="2800" i="1" dirty="0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5914" y="4695299"/>
            <a:ext cx="1709436" cy="178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19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Implementando Algoritmos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_tradnl" sz="2800" i="1" dirty="0" err="1" smtClean="0"/>
              <a:t>PSeInt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35</a:t>
            </a:fld>
            <a:endParaRPr lang="es-ES_tradnl"/>
          </a:p>
        </p:txBody>
      </p:sp>
      <p:sp>
        <p:nvSpPr>
          <p:cNvPr id="39" name="Marcador de contenido 2"/>
          <p:cNvSpPr txBox="1">
            <a:spLocks/>
          </p:cNvSpPr>
          <p:nvPr/>
        </p:nvSpPr>
        <p:spPr>
          <a:xfrm>
            <a:off x="358815" y="2038795"/>
            <a:ext cx="8623139" cy="4719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s-ES_tradnl" dirty="0" smtClean="0"/>
              <a:t>Llego el momento de programar!</a:t>
            </a:r>
          </a:p>
          <a:p>
            <a:pPr lvl="1"/>
            <a:endParaRPr lang="es-ES_tradnl" dirty="0" smtClean="0"/>
          </a:p>
          <a:p>
            <a:endParaRPr lang="es-ES_tradnl" dirty="0" smtClean="0"/>
          </a:p>
        </p:txBody>
      </p:sp>
      <p:pic>
        <p:nvPicPr>
          <p:cNvPr id="13" name="Shape 213" descr="Resultado de imagen para pseint log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1701" y="3341789"/>
            <a:ext cx="2697249" cy="269724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ángulo 2"/>
          <p:cNvSpPr/>
          <p:nvPr/>
        </p:nvSpPr>
        <p:spPr>
          <a:xfrm>
            <a:off x="196801" y="5802827"/>
            <a:ext cx="7772400" cy="6976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5900" lvl="0" indent="-215900">
              <a:lnSpc>
                <a:spcPct val="90000"/>
              </a:lnSpc>
              <a:buClr>
                <a:schemeClr val="dk1"/>
              </a:buClr>
              <a:buSzPct val="25000"/>
            </a:pPr>
            <a:r>
              <a:rPr lang="en-US" sz="20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Descarga</a:t>
            </a:r>
            <a:r>
              <a:rPr lang="en-US" sz="20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 </a:t>
            </a:r>
            <a:r>
              <a:rPr lang="en-US" sz="20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PSeInt</a:t>
            </a:r>
            <a:endParaRPr lang="en-US"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5900" lvl="0" indent="-21590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25000"/>
            </a:pPr>
            <a:r>
              <a:rPr lang="en-US" sz="20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http://pseint.sourceforge.net/index.php?page=descargas.php</a:t>
            </a:r>
            <a:endParaRPr lang="en-US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  <a:hlinkClick r:id="rId4"/>
            </a:endParaRPr>
          </a:p>
        </p:txBody>
      </p:sp>
    </p:spTree>
    <p:extLst>
      <p:ext uri="{BB962C8B-B14F-4D97-AF65-F5344CB8AC3E}">
        <p14:creationId xmlns:p14="http://schemas.microsoft.com/office/powerpoint/2010/main" val="94840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Implementando Algoritmos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_tradnl" sz="2800" i="1" dirty="0" err="1" smtClean="0"/>
              <a:t>PSeInt</a:t>
            </a:r>
            <a:r>
              <a:rPr lang="es-ES_tradnl" sz="2800" i="1" dirty="0" smtClean="0"/>
              <a:t>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Instalación y Configuración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36</a:t>
            </a:fld>
            <a:endParaRPr lang="es-ES_tradnl"/>
          </a:p>
        </p:txBody>
      </p:sp>
      <p:pic>
        <p:nvPicPr>
          <p:cNvPr id="7" name="Shape 2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4029" y="2120315"/>
            <a:ext cx="3420422" cy="2798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2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49072" y="2120315"/>
            <a:ext cx="4742003" cy="434078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/>
          <p:cNvSpPr txBox="1"/>
          <p:nvPr/>
        </p:nvSpPr>
        <p:spPr>
          <a:xfrm>
            <a:off x="251457" y="5378000"/>
            <a:ext cx="3626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b="1" dirty="0" smtClean="0"/>
              <a:t>Mas </a:t>
            </a:r>
            <a:r>
              <a:rPr lang="es-ES_tradnl" sz="2400" b="1" smtClean="0"/>
              <a:t>adelante utilizaremos el perfil “111Mil”</a:t>
            </a:r>
            <a:endParaRPr lang="es-ES_tradnl" sz="2400" b="1"/>
          </a:p>
        </p:txBody>
      </p:sp>
    </p:spTree>
    <p:extLst>
      <p:ext uri="{BB962C8B-B14F-4D97-AF65-F5344CB8AC3E}">
        <p14:creationId xmlns:p14="http://schemas.microsoft.com/office/powerpoint/2010/main" val="1472578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Implementando Algoritmos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_tradnl" sz="2800" i="1" dirty="0" err="1" smtClean="0"/>
              <a:t>PSeInt</a:t>
            </a:r>
            <a:r>
              <a:rPr lang="es-ES_tradnl" sz="2800" i="1" dirty="0" smtClean="0"/>
              <a:t>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Creación de un Nuevo Algoritmo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37</a:t>
            </a:fld>
            <a:endParaRPr lang="es-ES_tradnl"/>
          </a:p>
        </p:txBody>
      </p:sp>
      <p:pic>
        <p:nvPicPr>
          <p:cNvPr id="9" name="Shape 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1398" y="2186207"/>
            <a:ext cx="5058914" cy="43233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047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Implementando Algoritmos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_tradnl" sz="2800" i="1" dirty="0" err="1" smtClean="0"/>
              <a:t>PSeInt</a:t>
            </a:r>
            <a:r>
              <a:rPr lang="es-ES_tradnl" sz="2800" i="1" dirty="0" smtClean="0"/>
              <a:t>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Visualizar Diagrama de Flujo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38</a:t>
            </a:fld>
            <a:endParaRPr lang="es-ES_tradnl"/>
          </a:p>
        </p:txBody>
      </p:sp>
      <p:pic>
        <p:nvPicPr>
          <p:cNvPr id="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892" y="2391780"/>
            <a:ext cx="5194321" cy="3912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2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1253" y="2883452"/>
            <a:ext cx="3216965" cy="19656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343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Contexto</a:t>
            </a:r>
            <a:b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</a:t>
            </a:fld>
            <a:endParaRPr lang="es-ES_tradnl"/>
          </a:p>
        </p:txBody>
      </p:sp>
      <p:sp>
        <p:nvSpPr>
          <p:cNvPr id="10" name="CustomShape 6"/>
          <p:cNvSpPr/>
          <p:nvPr/>
        </p:nvSpPr>
        <p:spPr>
          <a:xfrm>
            <a:off x="-32" y="6352289"/>
            <a:ext cx="9144000" cy="2416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Extraído de: </a:t>
            </a:r>
            <a:r>
              <a:rPr lang="es-AR" sz="1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"Reporte anual del sector de software y servicios informáticos de la República </a:t>
            </a:r>
            <a:r>
              <a:rPr lang="es-AR" sz="1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Argentina”, Cessi, 2015</a:t>
            </a:r>
            <a:endParaRPr lang="es-AR" sz="1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Marcador de contenido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16" y="1654343"/>
            <a:ext cx="691870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63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Implementando Algoritmos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_tradnl" sz="2800" i="1" dirty="0" err="1" smtClean="0"/>
              <a:t>PSeInt</a:t>
            </a:r>
            <a:r>
              <a:rPr lang="es-ES_tradnl" sz="2800" i="1" dirty="0" smtClean="0"/>
              <a:t>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Visualizar Diagrama de Flujo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39</a:t>
            </a:fld>
            <a:endParaRPr lang="es-ES_tradnl"/>
          </a:p>
        </p:txBody>
      </p:sp>
      <p:pic>
        <p:nvPicPr>
          <p:cNvPr id="8" name="Shape 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549" y="2066772"/>
            <a:ext cx="7180899" cy="44095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560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Implementando Algoritmos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_tradnl" sz="2800" i="1" dirty="0" err="1" smtClean="0"/>
              <a:t>PSeInt</a:t>
            </a:r>
            <a:r>
              <a:rPr lang="es-ES_tradnl" sz="2800" i="1" dirty="0" smtClean="0"/>
              <a:t>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Hola Mundo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40</a:t>
            </a:fld>
            <a:endParaRPr lang="es-ES_tradnl"/>
          </a:p>
        </p:txBody>
      </p:sp>
      <p:pic>
        <p:nvPicPr>
          <p:cNvPr id="6" name="Shape 254"/>
          <p:cNvPicPr preferRelativeResize="0"/>
          <p:nvPr/>
        </p:nvPicPr>
        <p:blipFill rotWithShape="1">
          <a:blip r:embed="rId3">
            <a:alphaModFix/>
          </a:blip>
          <a:srcRect b="5184"/>
          <a:stretch/>
        </p:blipFill>
        <p:spPr>
          <a:xfrm>
            <a:off x="1875099" y="2090578"/>
            <a:ext cx="5696154" cy="42523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758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Implementando Algoritmos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_tradnl" sz="2800" i="1" dirty="0" err="1" smtClean="0"/>
              <a:t>PSeInt</a:t>
            </a:r>
            <a:r>
              <a:rPr lang="es-ES_tradnl" sz="2800" i="1" dirty="0" smtClean="0"/>
              <a:t>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Hola Mundo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41</a:t>
            </a:fld>
            <a:endParaRPr lang="es-ES_tradnl"/>
          </a:p>
        </p:txBody>
      </p:sp>
      <p:pic>
        <p:nvPicPr>
          <p:cNvPr id="6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083" y="2575054"/>
            <a:ext cx="5748082" cy="35456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42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Implementando Algoritmos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_tradnl" sz="2800" i="1" dirty="0" err="1" smtClean="0"/>
              <a:t>PSeInt</a:t>
            </a:r>
            <a:r>
              <a:rPr lang="es-ES_tradnl" sz="2800" i="1" dirty="0" smtClean="0"/>
              <a:t>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Hola Mundo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42</a:t>
            </a:fld>
            <a:endParaRPr lang="es-ES_tradnl"/>
          </a:p>
        </p:txBody>
      </p:sp>
      <p:pic>
        <p:nvPicPr>
          <p:cNvPr id="7" name="Shape 262"/>
          <p:cNvPicPr preferRelativeResize="0"/>
          <p:nvPr/>
        </p:nvPicPr>
        <p:blipFill rotWithShape="1">
          <a:blip r:embed="rId3">
            <a:alphaModFix/>
          </a:blip>
          <a:srcRect b="5305"/>
          <a:stretch/>
        </p:blipFill>
        <p:spPr>
          <a:xfrm>
            <a:off x="2141317" y="2206663"/>
            <a:ext cx="5439054" cy="405524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263"/>
          <p:cNvSpPr/>
          <p:nvPr/>
        </p:nvSpPr>
        <p:spPr>
          <a:xfrm>
            <a:off x="5956962" y="2835712"/>
            <a:ext cx="1524943" cy="453711"/>
          </a:xfrm>
          <a:prstGeom prst="rect">
            <a:avLst/>
          </a:prstGeom>
          <a:noFill/>
          <a:ln w="76200" cap="flat" cmpd="sng">
            <a:solidFill>
              <a:srgbClr val="4A86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59050" tIns="59050" rIns="59050" bIns="5905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1287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43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Implementando Algoritmos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_tradnl" sz="2800" i="1" dirty="0" err="1" smtClean="0"/>
              <a:t>PSeInt</a:t>
            </a:r>
            <a:r>
              <a:rPr lang="es-ES_tradnl" sz="2800" i="1" dirty="0" smtClean="0"/>
              <a:t>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Hola Mundo</a:t>
            </a:r>
            <a:endParaRPr lang="es-ES_tradnl" sz="2800" i="1" dirty="0"/>
          </a:p>
        </p:txBody>
      </p:sp>
      <p:pic>
        <p:nvPicPr>
          <p:cNvPr id="8" name="Shape 27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81280" y="2417645"/>
            <a:ext cx="6038150" cy="38604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373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44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Implementando Algoritmos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Ejercicio: Área del Rectángulo 5x10</a:t>
            </a:r>
            <a:endParaRPr lang="es-ES_tradnl" sz="2800" i="1" dirty="0"/>
          </a:p>
        </p:txBody>
      </p:sp>
      <p:sp>
        <p:nvSpPr>
          <p:cNvPr id="6" name="Shape 285"/>
          <p:cNvSpPr txBox="1">
            <a:spLocks/>
          </p:cNvSpPr>
          <p:nvPr/>
        </p:nvSpPr>
        <p:spPr>
          <a:xfrm>
            <a:off x="157500" y="2025949"/>
            <a:ext cx="8829000" cy="4914600"/>
          </a:xfrm>
          <a:prstGeom prst="rect">
            <a:avLst/>
          </a:prstGeom>
        </p:spPr>
        <p:txBody>
          <a:bodyPr vert="horz" lIns="93125" tIns="93125" rIns="93125" bIns="931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113" indent="-11113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 err="1" smtClean="0"/>
              <a:t>Implementemos</a:t>
            </a:r>
            <a:r>
              <a:rPr lang="en-US" dirty="0" smtClean="0"/>
              <a:t> </a:t>
            </a:r>
            <a:r>
              <a:rPr lang="en-US" dirty="0" err="1" smtClean="0"/>
              <a:t>nuestro</a:t>
            </a:r>
            <a:r>
              <a:rPr lang="en-US" dirty="0" smtClean="0"/>
              <a:t> </a:t>
            </a:r>
            <a:r>
              <a:rPr lang="en-US" dirty="0" err="1" smtClean="0"/>
              <a:t>programa</a:t>
            </a:r>
            <a:r>
              <a:rPr lang="en-US" dirty="0" smtClean="0"/>
              <a:t> del </a:t>
            </a:r>
            <a:r>
              <a:rPr lang="en-US" dirty="0" err="1" smtClean="0"/>
              <a:t>área</a:t>
            </a:r>
            <a:r>
              <a:rPr lang="en-US" dirty="0" smtClean="0"/>
              <a:t> de un </a:t>
            </a:r>
            <a:r>
              <a:rPr lang="en-US" dirty="0" err="1" smtClean="0"/>
              <a:t>rectángulo</a:t>
            </a:r>
            <a:r>
              <a:rPr lang="en-US" dirty="0" smtClean="0"/>
              <a:t> de 5x10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PSeInt</a:t>
            </a:r>
            <a:endParaRPr lang="en-US" dirty="0"/>
          </a:p>
        </p:txBody>
      </p:sp>
      <p:sp>
        <p:nvSpPr>
          <p:cNvPr id="9" name="Shape 287"/>
          <p:cNvSpPr txBox="1"/>
          <p:nvPr/>
        </p:nvSpPr>
        <p:spPr>
          <a:xfrm>
            <a:off x="157500" y="3080054"/>
            <a:ext cx="5282700" cy="167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Algoritmo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AreaRec5_10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Escribir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1" dirty="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2400" b="1" dirty="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FinAlgoritmo</a:t>
            </a:r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0" name="Shape 28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07600" y="3154098"/>
            <a:ext cx="3096064" cy="1875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2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812" y="4763888"/>
            <a:ext cx="4318661" cy="18035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755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45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Implementando Algoritmos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/>
              <a:t>Ejercicio: Área del Rectángulo 5x10</a:t>
            </a:r>
            <a:endParaRPr lang="es-ES_tradnl" sz="2800" i="1" dirty="0"/>
          </a:p>
        </p:txBody>
      </p:sp>
      <p:sp>
        <p:nvSpPr>
          <p:cNvPr id="9" name="Shape 277"/>
          <p:cNvSpPr txBox="1">
            <a:spLocks/>
          </p:cNvSpPr>
          <p:nvPr/>
        </p:nvSpPr>
        <p:spPr>
          <a:xfrm>
            <a:off x="1993467" y="2120315"/>
            <a:ext cx="6378599" cy="1423200"/>
          </a:xfrm>
          <a:prstGeom prst="rect">
            <a:avLst/>
          </a:prstGeom>
        </p:spPr>
        <p:txBody>
          <a:bodyPr vert="horz" lIns="93125" tIns="93125" rIns="93125" bIns="93125" rtlCol="0" anchor="ctr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3100" b="1" smtClean="0"/>
              <a:t>Una </a:t>
            </a:r>
            <a:r>
              <a:rPr lang="en-US" sz="3100" b="1" dirty="0" err="1" smtClean="0"/>
              <a:t>letra</a:t>
            </a:r>
            <a:r>
              <a:rPr lang="en-US" sz="3100" b="1" dirty="0" smtClean="0"/>
              <a:t> mal </a:t>
            </a:r>
            <a:r>
              <a:rPr lang="en-US" sz="3100" b="1" dirty="0" err="1" smtClean="0"/>
              <a:t>escrita</a:t>
            </a:r>
            <a:r>
              <a:rPr lang="en-US" sz="3100" b="1" dirty="0" smtClean="0"/>
              <a:t> </a:t>
            </a:r>
            <a:r>
              <a:rPr lang="en-US" sz="3100" b="1" dirty="0" err="1" smtClean="0"/>
              <a:t>puede</a:t>
            </a:r>
            <a:r>
              <a:rPr lang="en-US" sz="3100" b="1" dirty="0" smtClean="0"/>
              <a:t> </a:t>
            </a:r>
            <a:r>
              <a:rPr lang="en-US" sz="3100" b="1" dirty="0" err="1" smtClean="0"/>
              <a:t>hacer</a:t>
            </a:r>
            <a:r>
              <a:rPr lang="en-US" sz="3100" b="1" dirty="0" smtClean="0"/>
              <a:t> que la </a:t>
            </a:r>
            <a:r>
              <a:rPr lang="en-US" sz="3100" b="1" dirty="0" err="1" smtClean="0"/>
              <a:t>computadora</a:t>
            </a:r>
            <a:r>
              <a:rPr lang="en-US" sz="3100" b="1" dirty="0" smtClean="0"/>
              <a:t> no </a:t>
            </a:r>
            <a:r>
              <a:rPr lang="en-US" sz="3100" b="1" dirty="0" err="1" smtClean="0"/>
              <a:t>entienda</a:t>
            </a:r>
            <a:r>
              <a:rPr lang="en-US" sz="3100" b="1" dirty="0" smtClean="0"/>
              <a:t> el </a:t>
            </a:r>
            <a:r>
              <a:rPr lang="en-US" sz="3100" b="1" dirty="0" err="1" smtClean="0"/>
              <a:t>programa</a:t>
            </a:r>
            <a:r>
              <a:rPr lang="en-US" sz="3100" b="1" dirty="0" smtClean="0"/>
              <a:t>!</a:t>
            </a:r>
            <a:endParaRPr lang="en-US" sz="3100" b="1" dirty="0"/>
          </a:p>
        </p:txBody>
      </p:sp>
      <p:pic>
        <p:nvPicPr>
          <p:cNvPr id="10" name="Shape 2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7238" y="2169286"/>
            <a:ext cx="1245812" cy="124581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279"/>
          <p:cNvSpPr/>
          <p:nvPr/>
        </p:nvSpPr>
        <p:spPr>
          <a:xfrm>
            <a:off x="421350" y="3885272"/>
            <a:ext cx="8094000" cy="2301000"/>
          </a:xfrm>
          <a:prstGeom prst="cloudCallout">
            <a:avLst>
              <a:gd name="adj1" fmla="val -20833"/>
              <a:gd name="adj2" fmla="val 62500"/>
            </a:avLst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2400" b="1"/>
              <a:t>Debo aprender su idioma e incluso ser cuidadoso de escribirlo bien</a:t>
            </a:r>
          </a:p>
        </p:txBody>
      </p:sp>
    </p:spTree>
    <p:extLst>
      <p:ext uri="{BB962C8B-B14F-4D97-AF65-F5344CB8AC3E}">
        <p14:creationId xmlns:p14="http://schemas.microsoft.com/office/powerpoint/2010/main" val="25218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46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endParaRPr lang="es-ES_tradnl" sz="2800" i="1" dirty="0"/>
          </a:p>
        </p:txBody>
      </p:sp>
      <p:grpSp>
        <p:nvGrpSpPr>
          <p:cNvPr id="22" name="Shape 215"/>
          <p:cNvGrpSpPr/>
          <p:nvPr/>
        </p:nvGrpSpPr>
        <p:grpSpPr>
          <a:xfrm>
            <a:off x="2190568" y="2314774"/>
            <a:ext cx="4762864" cy="3683655"/>
            <a:chOff x="0" y="355489"/>
            <a:chExt cx="5760600" cy="3341790"/>
          </a:xfrm>
        </p:grpSpPr>
        <p:sp>
          <p:nvSpPr>
            <p:cNvPr id="23" name="Shape 216"/>
            <p:cNvSpPr/>
            <p:nvPr/>
          </p:nvSpPr>
          <p:spPr>
            <a:xfrm>
              <a:off x="0" y="355489"/>
              <a:ext cx="5760600" cy="1031400"/>
            </a:xfrm>
            <a:prstGeom prst="roundRect">
              <a:avLst>
                <a:gd name="adj" fmla="val 16667"/>
              </a:avLst>
            </a:prstGeom>
            <a:solidFill>
              <a:srgbClr val="BF504D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83975" tIns="83975" rIns="83975" bIns="8397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Shape 217"/>
            <p:cNvSpPr txBox="1"/>
            <p:nvPr/>
          </p:nvSpPr>
          <p:spPr>
            <a:xfrm>
              <a:off x="50347" y="405837"/>
              <a:ext cx="5659800" cy="930600"/>
            </a:xfrm>
            <a:prstGeom prst="rect">
              <a:avLst/>
            </a:prstGeom>
            <a:noFill/>
            <a:ln>
              <a:noFill/>
            </a:ln>
          </p:spPr>
          <p:txBody>
            <a:bodyPr lIns="150500" tIns="150500" rIns="150500" bIns="1505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Calibri"/>
                <a:buNone/>
                <a:tabLst/>
                <a:defRPr/>
              </a:pPr>
              <a:r>
                <a:rPr kumimoji="0" lang="en-US" sz="3900" b="0" i="0" u="none" strike="noStrike" kern="0" cap="none" spc="0" normalizeH="0" baseline="0" noProof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Calibri"/>
                  <a:cs typeface="Calibri"/>
                  <a:sym typeface="Calibri"/>
                </a:rPr>
                <a:t>Secuenciales</a:t>
              </a:r>
            </a:p>
          </p:txBody>
        </p:sp>
        <p:sp>
          <p:nvSpPr>
            <p:cNvPr id="25" name="Shape 218"/>
            <p:cNvSpPr/>
            <p:nvPr/>
          </p:nvSpPr>
          <p:spPr>
            <a:xfrm>
              <a:off x="0" y="1510684"/>
              <a:ext cx="5760600" cy="1031400"/>
            </a:xfrm>
            <a:prstGeom prst="roundRect">
              <a:avLst>
                <a:gd name="adj" fmla="val 16667"/>
              </a:avLst>
            </a:prstGeom>
            <a:solidFill>
              <a:srgbClr val="9BBB59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83975" tIns="83975" rIns="83975" bIns="8397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Shape 219"/>
            <p:cNvSpPr txBox="1"/>
            <p:nvPr/>
          </p:nvSpPr>
          <p:spPr>
            <a:xfrm>
              <a:off x="50347" y="1561032"/>
              <a:ext cx="5659800" cy="930600"/>
            </a:xfrm>
            <a:prstGeom prst="rect">
              <a:avLst/>
            </a:prstGeom>
            <a:noFill/>
            <a:ln>
              <a:noFill/>
            </a:ln>
          </p:spPr>
          <p:txBody>
            <a:bodyPr lIns="150500" tIns="150500" rIns="150500" bIns="1505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Calibri"/>
                <a:buNone/>
                <a:tabLst/>
                <a:defRPr/>
              </a:pPr>
              <a:r>
                <a:rPr kumimoji="0" lang="en-US" sz="3900" b="0" i="0" u="none" strike="noStrike" kern="0" cap="none" spc="0" normalizeH="0" baseline="0" noProof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Calibri"/>
                  <a:cs typeface="Calibri"/>
                  <a:sym typeface="Calibri"/>
                </a:rPr>
                <a:t>Selectivas o De Decisión</a:t>
              </a:r>
            </a:p>
          </p:txBody>
        </p:sp>
        <p:sp>
          <p:nvSpPr>
            <p:cNvPr id="27" name="Shape 220"/>
            <p:cNvSpPr/>
            <p:nvPr/>
          </p:nvSpPr>
          <p:spPr>
            <a:xfrm>
              <a:off x="0" y="2665880"/>
              <a:ext cx="5760600" cy="1031399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83975" tIns="83975" rIns="83975" bIns="8397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Shape 221"/>
            <p:cNvSpPr txBox="1"/>
            <p:nvPr/>
          </p:nvSpPr>
          <p:spPr>
            <a:xfrm>
              <a:off x="50347" y="2716226"/>
              <a:ext cx="5659800" cy="930599"/>
            </a:xfrm>
            <a:prstGeom prst="rect">
              <a:avLst/>
            </a:prstGeom>
            <a:noFill/>
            <a:ln>
              <a:noFill/>
            </a:ln>
          </p:spPr>
          <p:txBody>
            <a:bodyPr lIns="150500" tIns="150500" rIns="150500" bIns="1505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Calibri"/>
                <a:buNone/>
                <a:tabLst/>
                <a:defRPr/>
              </a:pPr>
              <a:r>
                <a:rPr kumimoji="0" lang="en-US" sz="3900" b="0" i="0" u="none" strike="noStrike" kern="0" cap="none" spc="0" normalizeH="0" baseline="0" noProof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Calibri"/>
                  <a:cs typeface="Calibri"/>
                  <a:sym typeface="Calibri"/>
                </a:rPr>
                <a:t>Repetitivas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672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47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endParaRPr lang="es-ES_tradnl" sz="2800" i="1" dirty="0"/>
          </a:p>
        </p:txBody>
      </p:sp>
      <p:pic>
        <p:nvPicPr>
          <p:cNvPr id="12" name="Shape 235"/>
          <p:cNvPicPr preferRelativeResize="0">
            <a:picLocks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3320" y="1906036"/>
            <a:ext cx="8693700" cy="297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ángulo 12"/>
          <p:cNvSpPr/>
          <p:nvPr/>
        </p:nvSpPr>
        <p:spPr>
          <a:xfrm>
            <a:off x="1579540" y="2469158"/>
            <a:ext cx="1337187" cy="10323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smtClean="0">
                <a:solidFill>
                  <a:sysClr val="windowText" lastClr="000000"/>
                </a:solidFill>
              </a:rPr>
              <a:t>Escribir “Bienvenido!”</a:t>
            </a:r>
            <a:endParaRPr lang="es-ES_tradnl" sz="1400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6498494" y="2469159"/>
            <a:ext cx="1337187" cy="10323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smtClean="0">
                <a:solidFill>
                  <a:sysClr val="windowText" lastClr="000000"/>
                </a:solidFill>
              </a:rPr>
              <a:t>Escribir “Vuelva Pronto!”</a:t>
            </a:r>
            <a:endParaRPr lang="es-ES_tradnl" sz="1400" dirty="0">
              <a:solidFill>
                <a:sysClr val="windowText" lastClr="000000"/>
              </a:solidFill>
            </a:endParaRPr>
          </a:p>
        </p:txBody>
      </p:sp>
      <p:sp>
        <p:nvSpPr>
          <p:cNvPr id="15" name="CustomShape 6"/>
          <p:cNvSpPr/>
          <p:nvPr/>
        </p:nvSpPr>
        <p:spPr>
          <a:xfrm>
            <a:off x="-32" y="6352289"/>
            <a:ext cx="9144000" cy="2416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Extraído de: "Barry, P., &amp; Griffiths, D. (2009). Head First Programming: A Learner's Guide to Programming Using the Python Language. " O'Reilly Media, Inc."."</a:t>
            </a:r>
            <a:endParaRPr lang="es-AR" sz="1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Shape 239"/>
          <p:cNvSpPr txBox="1"/>
          <p:nvPr/>
        </p:nvSpPr>
        <p:spPr>
          <a:xfrm>
            <a:off x="164512" y="4785786"/>
            <a:ext cx="8782508" cy="197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342900" lvl="0" indent="-342900" rtl="0">
              <a:spcBef>
                <a:spcPts val="0"/>
              </a:spcBef>
              <a:buFont typeface="Arial" charset="0"/>
              <a:buChar char="•"/>
            </a:pPr>
            <a:r>
              <a:rPr lang="en-US" sz="2400" dirty="0"/>
              <a:t>Un </a:t>
            </a:r>
            <a:r>
              <a:rPr lang="en-US" sz="2400" dirty="0" err="1"/>
              <a:t>algoritmo</a:t>
            </a:r>
            <a:r>
              <a:rPr lang="en-US" sz="2400" dirty="0"/>
              <a:t> </a:t>
            </a:r>
            <a:r>
              <a:rPr lang="en-US" sz="2400" dirty="0" err="1"/>
              <a:t>es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serie</a:t>
            </a:r>
            <a:r>
              <a:rPr lang="en-US" sz="2400" dirty="0"/>
              <a:t> de </a:t>
            </a:r>
            <a:r>
              <a:rPr lang="en-US" sz="2400" dirty="0" err="1"/>
              <a:t>pasos</a:t>
            </a:r>
            <a:r>
              <a:rPr lang="en-US" sz="2400" dirty="0"/>
              <a:t> para resolver un </a:t>
            </a:r>
            <a:r>
              <a:rPr lang="en-US" sz="2400" dirty="0" err="1" smtClean="0"/>
              <a:t>programa</a:t>
            </a:r>
            <a:endParaRPr lang="en-US" sz="2400" dirty="0"/>
          </a:p>
          <a:p>
            <a:pPr marL="342900" lvl="0" indent="-342900" rtl="0">
              <a:spcBef>
                <a:spcPts val="0"/>
              </a:spcBef>
              <a:buFont typeface="Arial" charset="0"/>
              <a:buChar char="•"/>
            </a:pPr>
            <a:r>
              <a:rPr lang="en-US" sz="2400" dirty="0"/>
              <a:t>Los </a:t>
            </a:r>
            <a:r>
              <a:rPr lang="en-US" sz="2400" dirty="0" err="1"/>
              <a:t>algoritmos</a:t>
            </a:r>
            <a:r>
              <a:rPr lang="en-US" sz="2400" dirty="0"/>
              <a:t> </a:t>
            </a:r>
            <a:r>
              <a:rPr lang="en-US" sz="2400" dirty="0" err="1"/>
              <a:t>más</a:t>
            </a:r>
            <a:r>
              <a:rPr lang="en-US" sz="2400" dirty="0"/>
              <a:t> simples son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lista</a:t>
            </a:r>
            <a:r>
              <a:rPr lang="en-US" sz="2400" dirty="0"/>
              <a:t> de </a:t>
            </a:r>
            <a:r>
              <a:rPr lang="en-US" sz="2400" dirty="0" err="1" smtClean="0"/>
              <a:t>acciones</a:t>
            </a:r>
            <a:r>
              <a:rPr lang="en-US" sz="2400" dirty="0" smtClean="0"/>
              <a:t> que </a:t>
            </a:r>
            <a:r>
              <a:rPr lang="en-US" sz="2400" dirty="0"/>
              <a:t>se </a:t>
            </a:r>
            <a:r>
              <a:rPr lang="en-US" sz="2400" dirty="0" err="1"/>
              <a:t>ejecutan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 smtClean="0"/>
              <a:t>orden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54114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48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Algoritmos en </a:t>
            </a:r>
            <a:r>
              <a:rPr lang="es-ES" sz="2800" i="1" dirty="0" err="1" smtClean="0"/>
              <a:t>PSeInt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Todos los algoritmos en </a:t>
            </a:r>
            <a:r>
              <a:rPr lang="es-ES_tradnl" dirty="0" err="1" smtClean="0"/>
              <a:t>PSeInt</a:t>
            </a:r>
            <a:r>
              <a:rPr lang="es-ES_tradnl" dirty="0" smtClean="0"/>
              <a:t> tienen la estructura:</a:t>
            </a:r>
            <a:endParaRPr lang="es-ES_tradnl" dirty="0"/>
          </a:p>
          <a:p>
            <a:pPr lvl="0">
              <a:spcBef>
                <a:spcPts val="0"/>
              </a:spcBef>
              <a:buNone/>
            </a:pPr>
            <a:r>
              <a:rPr lang="en-US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Algoritmo</a:t>
            </a:r>
            <a:r>
              <a:rPr lang="en-US" sz="20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dirty="0" err="1" smtClean="0">
                <a:latin typeface="Courier New"/>
                <a:ea typeface="Courier New"/>
                <a:cs typeface="Courier New"/>
                <a:sym typeface="Courier New"/>
              </a:rPr>
              <a:t>Titulo</a:t>
            </a:r>
            <a:endParaRPr lang="en-US"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000" b="1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1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dirty="0" err="1" smtClean="0">
                <a:latin typeface="Courier New"/>
                <a:ea typeface="Courier New"/>
                <a:cs typeface="Courier New"/>
                <a:sym typeface="Courier New"/>
              </a:rPr>
              <a:t>acción</a:t>
            </a:r>
            <a:r>
              <a:rPr lang="en-US" sz="20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dirty="0">
                <a:latin typeface="Courier New"/>
                <a:ea typeface="Courier New"/>
                <a:cs typeface="Courier New"/>
                <a:sym typeface="Courier New"/>
              </a:rPr>
              <a:t>1</a:t>
            </a:r>
          </a:p>
          <a:p>
            <a:pPr marL="0" lvl="0" indent="-44450">
              <a:lnSpc>
                <a:spcPct val="100000"/>
              </a:lnSpc>
              <a:spcBef>
                <a:spcPts val="200"/>
              </a:spcBef>
              <a:buClr>
                <a:srgbClr val="000000"/>
              </a:buClr>
              <a:buSzPct val="29166"/>
              <a:buNone/>
            </a:pPr>
            <a:r>
              <a:rPr lang="en-US" sz="20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2000" dirty="0" err="1" smtClean="0">
                <a:latin typeface="Courier New"/>
                <a:ea typeface="Courier New"/>
                <a:cs typeface="Courier New"/>
                <a:sym typeface="Courier New"/>
              </a:rPr>
              <a:t>acción</a:t>
            </a:r>
            <a:r>
              <a:rPr lang="en-US" sz="20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dirty="0">
                <a:latin typeface="Courier New"/>
                <a:ea typeface="Courier New"/>
                <a:cs typeface="Courier New"/>
                <a:sym typeface="Courier New"/>
              </a:rPr>
              <a:t>2</a:t>
            </a:r>
          </a:p>
          <a:p>
            <a:pPr lvl="0">
              <a:spcBef>
                <a:spcPts val="0"/>
              </a:spcBef>
              <a:buNone/>
            </a:pPr>
            <a:r>
              <a:rPr lang="en-US" sz="20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2000" dirty="0" smtClean="0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lang="en-US"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0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2000" dirty="0" err="1" smtClean="0">
                <a:latin typeface="Courier New"/>
                <a:ea typeface="Courier New"/>
                <a:cs typeface="Courier New"/>
                <a:sym typeface="Courier New"/>
              </a:rPr>
              <a:t>acción</a:t>
            </a:r>
            <a:r>
              <a:rPr lang="en-US" sz="20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dirty="0">
                <a:latin typeface="Courier New"/>
                <a:ea typeface="Courier New"/>
                <a:cs typeface="Courier New"/>
                <a:sym typeface="Courier New"/>
              </a:rPr>
              <a:t>n</a:t>
            </a:r>
          </a:p>
          <a:p>
            <a:pPr lvl="0">
              <a:spcBef>
                <a:spcPts val="0"/>
              </a:spcBef>
              <a:buNone/>
            </a:pPr>
            <a:r>
              <a:rPr lang="en-US" sz="20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FinAlgoritmo</a:t>
            </a:r>
            <a:endParaRPr lang="en-US" sz="2000" b="1" dirty="0" smtClean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0"/>
              </a:spcBef>
            </a:pPr>
            <a:r>
              <a:rPr lang="es-ES_tradnl" dirty="0" smtClean="0"/>
              <a:t>Comienza </a:t>
            </a:r>
            <a:r>
              <a:rPr lang="es-ES_tradnl" dirty="0"/>
              <a:t>con la palabra clave </a:t>
            </a:r>
            <a:r>
              <a:rPr lang="es-ES_tradnl" b="1" dirty="0"/>
              <a:t>Algoritmo </a:t>
            </a:r>
            <a:r>
              <a:rPr lang="es-ES_tradnl" dirty="0"/>
              <a:t>seguida del nombre del </a:t>
            </a:r>
            <a:r>
              <a:rPr lang="es-ES_tradnl" dirty="0" smtClean="0"/>
              <a:t>programa</a:t>
            </a:r>
          </a:p>
          <a:p>
            <a:pPr>
              <a:spcBef>
                <a:spcPts val="0"/>
              </a:spcBef>
            </a:pPr>
            <a:r>
              <a:rPr lang="es-ES_tradnl" dirty="0" smtClean="0"/>
              <a:t>Le sigue una secuencia de instrucciones</a:t>
            </a:r>
          </a:p>
          <a:p>
            <a:pPr>
              <a:spcBef>
                <a:spcPts val="0"/>
              </a:spcBef>
            </a:pPr>
            <a:r>
              <a:rPr lang="es-ES_tradnl" dirty="0" smtClean="0"/>
              <a:t>Finaliza con la palabra </a:t>
            </a:r>
            <a:r>
              <a:rPr lang="es-ES_tradnl" b="1" dirty="0" err="1" smtClean="0"/>
              <a:t>FinAlgoritmo</a:t>
            </a:r>
            <a:endParaRPr lang="es-ES_tradnl" b="1" dirty="0" smtClean="0"/>
          </a:p>
        </p:txBody>
      </p:sp>
    </p:spTree>
    <p:extLst>
      <p:ext uri="{BB962C8B-B14F-4D97-AF65-F5344CB8AC3E}">
        <p14:creationId xmlns:p14="http://schemas.microsoft.com/office/powerpoint/2010/main" val="7749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Contexto</a:t>
            </a:r>
            <a:b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</a:t>
            </a:fld>
            <a:endParaRPr lang="es-ES_tradnl"/>
          </a:p>
        </p:txBody>
      </p:sp>
      <p:sp>
        <p:nvSpPr>
          <p:cNvPr id="10" name="CustomShape 6"/>
          <p:cNvSpPr/>
          <p:nvPr/>
        </p:nvSpPr>
        <p:spPr>
          <a:xfrm>
            <a:off x="-32" y="6352289"/>
            <a:ext cx="9144000" cy="2416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Extraído de: </a:t>
            </a:r>
            <a:r>
              <a:rPr lang="es-AR" sz="1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"Reporte anual del sector de software y servicios informáticos de la República </a:t>
            </a:r>
            <a:r>
              <a:rPr lang="es-AR" sz="1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Argentina”, Cessi, 2015</a:t>
            </a:r>
            <a:endParaRPr lang="es-AR" sz="1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" name="Marcador de contenido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86" y="1802476"/>
            <a:ext cx="768986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176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49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Instrucciones Básicas - Texto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Escritura</a:t>
            </a:r>
            <a:r>
              <a:rPr lang="es-ES_tradnl" dirty="0"/>
              <a:t>: La instrucción </a:t>
            </a:r>
            <a:r>
              <a:rPr lang="es-ES_tradnl" b="1" dirty="0"/>
              <a:t>Escribir</a:t>
            </a:r>
            <a:r>
              <a:rPr lang="es-ES_tradnl" dirty="0"/>
              <a:t> permite mostrar valores </a:t>
            </a:r>
            <a:r>
              <a:rPr lang="es-ES_tradnl" dirty="0" smtClean="0"/>
              <a:t>por pantalla</a:t>
            </a:r>
            <a:endParaRPr lang="es-ES_tradnl" dirty="0"/>
          </a:p>
          <a:p>
            <a:pPr marL="0" lvl="0" indent="0">
              <a:spcBef>
                <a:spcPts val="0"/>
              </a:spcBef>
              <a:buNone/>
            </a:pPr>
            <a:endParaRPr lang="en-US" b="1" dirty="0" smtClean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2400" b="1" dirty="0" err="1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Escribir</a:t>
            </a:r>
            <a:r>
              <a:rPr lang="en-US" sz="24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2400" dirty="0" err="1">
                <a:latin typeface="Courier New"/>
                <a:ea typeface="Courier New"/>
                <a:cs typeface="Courier New"/>
                <a:sym typeface="Courier New"/>
              </a:rPr>
              <a:t>exprl</a:t>
            </a: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&gt; , &lt;expr2&gt; , ... , &lt;</a:t>
            </a:r>
            <a:r>
              <a:rPr lang="en-US" sz="2400" dirty="0" err="1">
                <a:latin typeface="Courier New"/>
                <a:ea typeface="Courier New"/>
                <a:cs typeface="Courier New"/>
                <a:sym typeface="Courier New"/>
              </a:rPr>
              <a:t>exprN</a:t>
            </a: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lang="en-US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  <a:p>
            <a:pPr>
              <a:spcBef>
                <a:spcPts val="0"/>
              </a:spcBef>
            </a:pPr>
            <a:r>
              <a:rPr lang="es-ES_tradnl" dirty="0"/>
              <a:t>Borrado de Pantalla: La instrucción </a:t>
            </a:r>
            <a:r>
              <a:rPr lang="es-ES_tradnl" b="1" dirty="0" smtClean="0"/>
              <a:t>Borrar Pantalla</a:t>
            </a:r>
            <a:r>
              <a:rPr lang="es-ES_tradnl" dirty="0" smtClean="0"/>
              <a:t> permite limpiar </a:t>
            </a:r>
            <a:r>
              <a:rPr lang="es-ES_tradnl" dirty="0"/>
              <a:t>la </a:t>
            </a:r>
            <a:r>
              <a:rPr lang="es-ES_tradnl" dirty="0" smtClean="0"/>
              <a:t>pantalla</a:t>
            </a:r>
            <a:endParaRPr lang="es-ES_tradnl" dirty="0"/>
          </a:p>
          <a:p>
            <a:pPr>
              <a:spcBef>
                <a:spcPts val="0"/>
              </a:spcBef>
            </a:pPr>
            <a:endParaRPr lang="es-ES_tradnl" b="1" dirty="0" smtClean="0"/>
          </a:p>
          <a:p>
            <a:pPr marL="0" lvl="0" indent="0">
              <a:spcBef>
                <a:spcPts val="0"/>
              </a:spcBef>
              <a:buNone/>
            </a:pP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Borrar</a:t>
            </a:r>
            <a:r>
              <a:rPr lang="en-US" sz="24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Pantalla</a:t>
            </a:r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49467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50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Instrucciones Básicas - Texto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 lnSpcReduction="10000"/>
          </a:bodyPr>
          <a:lstStyle/>
          <a:p>
            <a:r>
              <a:rPr lang="es-ES_tradnl" dirty="0" smtClean="0"/>
              <a:t>La </a:t>
            </a:r>
            <a:r>
              <a:rPr lang="es-ES_tradnl" dirty="0"/>
              <a:t>instrucción </a:t>
            </a:r>
            <a:r>
              <a:rPr lang="es-ES_tradnl" b="1" dirty="0" smtClean="0"/>
              <a:t>Esperar Tecla</a:t>
            </a:r>
            <a:r>
              <a:rPr lang="es-ES_tradnl" dirty="0" smtClean="0"/>
              <a:t> </a:t>
            </a:r>
            <a:r>
              <a:rPr lang="es-ES_tradnl" dirty="0"/>
              <a:t>detiene </a:t>
            </a:r>
            <a:r>
              <a:rPr lang="es-ES_tradnl" dirty="0" smtClean="0"/>
              <a:t>el algoritmo </a:t>
            </a:r>
            <a:r>
              <a:rPr lang="es-ES_tradnl" dirty="0"/>
              <a:t>hasta que el usuario presione una tecla cualquiera de su teclado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b="1" dirty="0" smtClean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2400" b="1" dirty="0" err="1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Esperar</a:t>
            </a:r>
            <a:r>
              <a:rPr lang="en-US" sz="24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Tecla</a:t>
            </a:r>
            <a:endParaRPr lang="en-US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  <a:p>
            <a:pPr lvl="0">
              <a:spcBef>
                <a:spcPts val="0"/>
              </a:spcBef>
            </a:pPr>
            <a:r>
              <a:rPr lang="es-ES_tradnl" dirty="0" smtClean="0"/>
              <a:t>La </a:t>
            </a:r>
            <a:r>
              <a:rPr lang="es-ES_tradnl" dirty="0"/>
              <a:t>instrucción </a:t>
            </a:r>
            <a:r>
              <a:rPr lang="es-ES_tradnl" b="1" dirty="0" smtClean="0"/>
              <a:t>Esperar</a:t>
            </a:r>
            <a:r>
              <a:rPr lang="es-ES_tradnl" dirty="0" smtClean="0"/>
              <a:t> detiene </a:t>
            </a:r>
            <a:r>
              <a:rPr lang="es-ES_tradnl" dirty="0"/>
              <a:t>el algoritmo durante un intervalo de tiempo </a:t>
            </a:r>
            <a:r>
              <a:rPr lang="es-ES_tradnl" dirty="0" smtClean="0"/>
              <a:t>predefinido. Las </a:t>
            </a:r>
            <a:r>
              <a:rPr lang="es-ES_tradnl" dirty="0"/>
              <a:t>unidades válidas son Segundos y </a:t>
            </a:r>
            <a:r>
              <a:rPr lang="es-ES_tradnl" dirty="0" smtClean="0"/>
              <a:t>Milisegundos</a:t>
            </a:r>
            <a:endParaRPr lang="es-ES_tradnl" dirty="0"/>
          </a:p>
          <a:p>
            <a:pPr>
              <a:spcBef>
                <a:spcPts val="0"/>
              </a:spcBef>
            </a:pPr>
            <a:endParaRPr lang="es-ES_tradnl" b="1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err="1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Esperar</a:t>
            </a:r>
            <a:r>
              <a:rPr lang="en-US" sz="24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3 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Segundos</a:t>
            </a:r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2013906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51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Ejemplo instrucción Escribir</a:t>
            </a:r>
            <a:endParaRPr lang="es-ES_tradnl" sz="2800" i="1" dirty="0"/>
          </a:p>
        </p:txBody>
      </p:sp>
      <p:pic>
        <p:nvPicPr>
          <p:cNvPr id="9" name="Shape 2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7828" y="2120315"/>
            <a:ext cx="4280608" cy="356409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289"/>
          <p:cNvSpPr txBox="1"/>
          <p:nvPr/>
        </p:nvSpPr>
        <p:spPr>
          <a:xfrm>
            <a:off x="145423" y="3164145"/>
            <a:ext cx="60897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US" sz="2400" dirty="0" err="1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mostrar</a:t>
            </a:r>
            <a:r>
              <a:rPr lang="en-US" sz="24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 err="1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mensaje</a:t>
            </a:r>
            <a:r>
              <a:rPr lang="en-US" sz="24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 err="1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por</a:t>
            </a:r>
            <a:r>
              <a:rPr lang="en-US" sz="24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 err="1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pantalla</a:t>
            </a:r>
            <a:endParaRPr lang="en-US" sz="2400"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Algoritmo</a:t>
            </a:r>
            <a:r>
              <a:rPr lang="en-US" sz="24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 err="1">
                <a:latin typeface="Courier New"/>
                <a:ea typeface="Courier New"/>
                <a:cs typeface="Courier New"/>
                <a:sym typeface="Courier New"/>
              </a:rPr>
              <a:t>AlgoritmoSecuencial</a:t>
            </a:r>
            <a:endParaRPr lang="en-US" sz="24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Escribir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"Este"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Escribir</a:t>
            </a: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24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algoritmo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Escribir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24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es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Escribir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24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secuencial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FinAlgoritmo</a:t>
            </a:r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07654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52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Ejemplo instrucción Escribir</a:t>
            </a:r>
            <a:endParaRPr lang="es-ES_tradnl" sz="2800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419" y="2603325"/>
            <a:ext cx="5783162" cy="368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526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53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Variables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Hasta </a:t>
            </a:r>
            <a:r>
              <a:rPr lang="es-ES_tradnl" dirty="0"/>
              <a:t>ahora hicimos programas que muestran una cuenta fija o </a:t>
            </a:r>
            <a:r>
              <a:rPr lang="es-ES_tradnl" dirty="0" smtClean="0"/>
              <a:t>textos</a:t>
            </a:r>
          </a:p>
          <a:p>
            <a:r>
              <a:rPr lang="es-ES_tradnl" dirty="0" smtClean="0"/>
              <a:t>¿cómo hacemos para que el usuario ingrese los valores por teclado?</a:t>
            </a:r>
          </a:p>
          <a:p>
            <a:pPr lvl="1"/>
            <a:r>
              <a:rPr lang="es-ES_tradnl" dirty="0" smtClean="0"/>
              <a:t>Necesitamos hacer programas que trabajen con valores simbólicos</a:t>
            </a:r>
          </a:p>
          <a:p>
            <a:pPr lvl="1"/>
            <a:r>
              <a:rPr lang="es-ES_tradnl" dirty="0"/>
              <a:t>Cuando programamos no conocemos el valor. El valor se conoce solo en la ejecución del programa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8606" y="5306732"/>
            <a:ext cx="1753323" cy="135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1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54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Variables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Instrucción Leer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La </a:t>
            </a:r>
            <a:r>
              <a:rPr lang="es-ES_tradnl" dirty="0"/>
              <a:t>instrucción </a:t>
            </a:r>
            <a:r>
              <a:rPr lang="es-ES_tradnl" b="1" dirty="0"/>
              <a:t>Leer</a:t>
            </a:r>
            <a:r>
              <a:rPr lang="es-ES_tradnl" dirty="0"/>
              <a:t> permite ingresar información desde el </a:t>
            </a:r>
            <a:r>
              <a:rPr lang="es-ES_tradnl" dirty="0" smtClean="0"/>
              <a:t>teclado</a:t>
            </a:r>
            <a:endParaRPr lang="es-ES_tradnl" dirty="0"/>
          </a:p>
          <a:p>
            <a:pPr marL="0" lvl="0" indent="0">
              <a:spcBef>
                <a:spcPts val="0"/>
              </a:spcBef>
              <a:buNone/>
            </a:pPr>
            <a:endParaRPr lang="en-US" b="1" dirty="0" smtClean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Leer </a:t>
            </a: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&lt;variable1&gt; , ... ,&lt;</a:t>
            </a:r>
            <a:r>
              <a:rPr lang="en-US" sz="2400" dirty="0" err="1">
                <a:latin typeface="Courier New"/>
                <a:ea typeface="Courier New"/>
                <a:cs typeface="Courier New"/>
                <a:sym typeface="Courier New"/>
              </a:rPr>
              <a:t>variableN</a:t>
            </a: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&gt;  </a:t>
            </a: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  <a:p>
            <a:pPr lvl="0">
              <a:spcBef>
                <a:spcPts val="0"/>
              </a:spcBef>
            </a:pPr>
            <a:r>
              <a:rPr lang="es-ES_tradnl" dirty="0" smtClean="0"/>
              <a:t>La información se guarda en una variable</a:t>
            </a:r>
            <a:endParaRPr lang="es-ES_tradnl" dirty="0"/>
          </a:p>
          <a:p>
            <a:pPr>
              <a:spcBef>
                <a:spcPts val="0"/>
              </a:spcBef>
            </a:pPr>
            <a:endParaRPr lang="es-ES_tradnl" b="1" dirty="0" smtClean="0"/>
          </a:p>
          <a:p>
            <a:pPr marL="0" lvl="0" indent="0">
              <a:spcBef>
                <a:spcPts val="0"/>
              </a:spcBef>
              <a:buNone/>
            </a:pPr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sp>
        <p:nvSpPr>
          <p:cNvPr id="3" name="Llamada de nube 2"/>
          <p:cNvSpPr/>
          <p:nvPr/>
        </p:nvSpPr>
        <p:spPr>
          <a:xfrm>
            <a:off x="5497975" y="4768770"/>
            <a:ext cx="2789499" cy="1481559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¿qué es una </a:t>
            </a:r>
            <a:r>
              <a:rPr lang="es-ES_tradnl" sz="2400">
                <a:latin typeface="Arial" charset="0"/>
                <a:ea typeface="Arial" charset="0"/>
                <a:cs typeface="Arial" charset="0"/>
              </a:rPr>
              <a:t>variable</a:t>
            </a:r>
            <a:r>
              <a:rPr lang="es-ES_tradnl" sz="2400" smtClean="0">
                <a:latin typeface="Arial" charset="0"/>
                <a:ea typeface="Arial" charset="0"/>
                <a:cs typeface="Arial" charset="0"/>
              </a:rPr>
              <a:t>?</a:t>
            </a:r>
            <a:endParaRPr lang="es-ES_tradnl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766" y="4967891"/>
            <a:ext cx="3172785" cy="117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80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55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Variables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Guarda información </a:t>
            </a:r>
            <a:r>
              <a:rPr lang="es-ES_tradnl" dirty="0"/>
              <a:t>(números, letras, etc</a:t>
            </a:r>
            <a:r>
              <a:rPr lang="es-ES_tradnl" dirty="0" smtClean="0"/>
              <a:t>.)</a:t>
            </a:r>
          </a:p>
          <a:p>
            <a:r>
              <a:rPr lang="es-ES_tradnl" dirty="0" smtClean="0"/>
              <a:t>Tiene una dirección de memoria </a:t>
            </a:r>
          </a:p>
          <a:p>
            <a:r>
              <a:rPr lang="es-ES_tradnl" dirty="0" smtClean="0"/>
              <a:t>Tiene un nombre</a:t>
            </a:r>
          </a:p>
          <a:p>
            <a:r>
              <a:rPr lang="es-ES_tradnl" dirty="0" smtClean="0"/>
              <a:t>Su contenido puede </a:t>
            </a:r>
            <a:r>
              <a:rPr lang="es-ES_tradnl" b="1" dirty="0" smtClean="0"/>
              <a:t>variar</a:t>
            </a:r>
            <a:r>
              <a:rPr lang="es-ES_tradnl" dirty="0" smtClean="0"/>
              <a:t> durante la ejecución</a:t>
            </a:r>
            <a:r>
              <a:rPr lang="es-ES" dirty="0" smtClean="0"/>
              <a:t> del programa </a:t>
            </a:r>
            <a:endParaRPr lang="es-ES_tradnl" dirty="0" smtClean="0"/>
          </a:p>
          <a:p>
            <a:pPr marL="0" lvl="0" indent="0">
              <a:spcBef>
                <a:spcPts val="0"/>
              </a:spcBef>
              <a:buNone/>
            </a:pPr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pic>
        <p:nvPicPr>
          <p:cNvPr id="9" name="Shape 310"/>
          <p:cNvPicPr preferRelativeResize="0"/>
          <p:nvPr/>
        </p:nvPicPr>
        <p:blipFill rotWithShape="1">
          <a:blip r:embed="rId3">
            <a:alphaModFix/>
          </a:blip>
          <a:srcRect l="21513" t="5898" r="3343" b="3488"/>
          <a:stretch/>
        </p:blipFill>
        <p:spPr>
          <a:xfrm>
            <a:off x="5613722" y="4167637"/>
            <a:ext cx="3194740" cy="24077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722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56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Variables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" sz="2800" i="1" dirty="0" smtClean="0"/>
              <a:t> Imprimir Ingreso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/>
              <a:t>Realice un algoritmo </a:t>
            </a:r>
            <a:r>
              <a:rPr lang="es-ES_tradnl" dirty="0" smtClean="0"/>
              <a:t>que: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_tradnl" dirty="0" smtClean="0"/>
              <a:t>Permita </a:t>
            </a:r>
            <a:r>
              <a:rPr lang="es-ES_tradnl" dirty="0"/>
              <a:t>ingresar un texto desde el </a:t>
            </a:r>
            <a:r>
              <a:rPr lang="es-ES_tradnl" dirty="0" smtClean="0"/>
              <a:t>teclado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_tradnl" dirty="0" smtClean="0"/>
              <a:t>Lo </a:t>
            </a:r>
            <a:r>
              <a:rPr lang="es-ES_tradnl" dirty="0"/>
              <a:t>imprima por </a:t>
            </a:r>
            <a:r>
              <a:rPr lang="es-ES_tradnl" dirty="0" smtClean="0"/>
              <a:t>pantalla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_tradnl" dirty="0" smtClean="0"/>
              <a:t>Al </a:t>
            </a:r>
            <a:r>
              <a:rPr lang="es-ES_tradnl" dirty="0"/>
              <a:t>presionar cualquier tecla borre la </a:t>
            </a:r>
            <a:r>
              <a:rPr lang="es-ES_tradnl" dirty="0" smtClean="0"/>
              <a:t>pantalla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632" y="4547599"/>
            <a:ext cx="2003424" cy="200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14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57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Variables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" sz="2800" i="1" dirty="0" smtClean="0"/>
              <a:t> Imprimir Ingreso</a:t>
            </a:r>
            <a:endParaRPr lang="es-ES_tradnl" sz="2800" i="1" dirty="0"/>
          </a:p>
        </p:txBody>
      </p:sp>
      <p:sp>
        <p:nvSpPr>
          <p:cNvPr id="2" name="Rectángulo 1"/>
          <p:cNvSpPr/>
          <p:nvPr/>
        </p:nvSpPr>
        <p:spPr>
          <a:xfrm>
            <a:off x="957805" y="2651284"/>
            <a:ext cx="755754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imprimirIngreso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mensaje"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mensaje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mensaje 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mensaje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"Presione cualquier tecla para borrar la pantalla"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Esperar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Tecla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Borrar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Pantalla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endParaRPr lang="es-ES_tradnl" sz="24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632" y="4547599"/>
            <a:ext cx="2003424" cy="200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2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58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Variables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Tipos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sz="2600" dirty="0" smtClean="0"/>
              <a:t>Todas las variables tienen un tipo (numero, texto, lógico, etc.)</a:t>
            </a:r>
          </a:p>
          <a:p>
            <a:r>
              <a:rPr lang="es-ES_tradnl" sz="2600" b="1" dirty="0" smtClean="0"/>
              <a:t>Antes de usarse una variable debe ser definida</a:t>
            </a:r>
          </a:p>
          <a:p>
            <a:r>
              <a:rPr lang="en-US" sz="2600" dirty="0" smtClean="0">
                <a:solidFill>
                  <a:schemeClr val="dk1"/>
                </a:solidFill>
              </a:rPr>
              <a:t>La </a:t>
            </a:r>
            <a:r>
              <a:rPr lang="en-US" sz="2600" dirty="0" err="1" smtClean="0">
                <a:solidFill>
                  <a:schemeClr val="dk1"/>
                </a:solidFill>
              </a:rPr>
              <a:t>instrucción</a:t>
            </a:r>
            <a:r>
              <a:rPr lang="en-US" sz="2600" dirty="0" smtClean="0">
                <a:solidFill>
                  <a:schemeClr val="dk1"/>
                </a:solidFill>
              </a:rPr>
              <a:t> </a:t>
            </a:r>
            <a:r>
              <a:rPr lang="en-US" sz="2600" b="1" dirty="0" err="1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Definir</a:t>
            </a:r>
            <a:r>
              <a:rPr lang="en-US" sz="26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600" dirty="0" err="1"/>
              <a:t>permite</a:t>
            </a:r>
            <a:r>
              <a:rPr lang="en-US" sz="2600" dirty="0"/>
              <a:t> </a:t>
            </a:r>
            <a:r>
              <a:rPr lang="en-US" sz="2600" dirty="0" err="1"/>
              <a:t>explicitar</a:t>
            </a:r>
            <a:r>
              <a:rPr lang="en-US" sz="2600" dirty="0"/>
              <a:t> el </a:t>
            </a:r>
            <a:r>
              <a:rPr lang="en-US" sz="2600" dirty="0" err="1"/>
              <a:t>tipo</a:t>
            </a:r>
            <a:r>
              <a:rPr lang="en-US" sz="2600" dirty="0"/>
              <a:t> de </a:t>
            </a:r>
            <a:r>
              <a:rPr lang="en-US" sz="2600" dirty="0" err="1"/>
              <a:t>una</a:t>
            </a:r>
            <a:r>
              <a:rPr lang="en-US" sz="2600" dirty="0"/>
              <a:t> o </a:t>
            </a:r>
            <a:r>
              <a:rPr lang="en-US" sz="2600" dirty="0" err="1"/>
              <a:t>más</a:t>
            </a:r>
            <a:r>
              <a:rPr lang="en-US" sz="2600" dirty="0"/>
              <a:t> variables:</a:t>
            </a:r>
          </a:p>
          <a:p>
            <a:pPr marL="0" lvl="0" indent="0">
              <a:buNone/>
            </a:pP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Definir</a:t>
            </a:r>
            <a:r>
              <a:rPr lang="en-US" sz="24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&lt;var1&gt; , &lt;var2&gt; , ... , &lt;</a:t>
            </a:r>
            <a:r>
              <a:rPr lang="en-US" sz="24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varN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24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Como </a:t>
            </a: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US" sz="24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REAL</a:t>
            </a:r>
            <a:r>
              <a:rPr lang="en-US" sz="2400" b="1" dirty="0" smtClean="0"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-US" sz="24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ENTERO</a:t>
            </a:r>
            <a:r>
              <a:rPr lang="en-US" sz="2400" b="1" dirty="0" smtClean="0"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-US" sz="24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LOGICO</a:t>
            </a:r>
            <a:r>
              <a:rPr lang="en-US" sz="2400" b="1" dirty="0" smtClean="0"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-US" sz="24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TEXTO</a:t>
            </a:r>
            <a:r>
              <a:rPr lang="en-US" sz="2400" b="1" dirty="0" smtClean="0"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-US" sz="2400" b="1" dirty="0" err="1" smtClean="0">
                <a:latin typeface="Courier New"/>
                <a:ea typeface="Courier New"/>
                <a:cs typeface="Courier New"/>
                <a:sym typeface="Courier New"/>
              </a:rPr>
              <a:t>etc</a:t>
            </a:r>
            <a:r>
              <a:rPr lang="en-US" sz="2400" b="1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US" sz="24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marL="0" lvl="0" indent="0">
              <a:buNone/>
            </a:pPr>
            <a:endParaRPr lang="en-US" sz="24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buNone/>
            </a:pPr>
            <a:r>
              <a:rPr lang="es-ES_tradnl" sz="2400" dirty="0" smtClean="0"/>
              <a:t>Ejemplo: 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Definir</a:t>
            </a:r>
            <a:r>
              <a:rPr lang="en-US" sz="24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 err="1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US" sz="24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Como TEXTO</a:t>
            </a:r>
            <a:endParaRPr lang="es-ES_tradnl" sz="2400" dirty="0" smtClean="0"/>
          </a:p>
          <a:p>
            <a:pPr marL="0" indent="0">
              <a:buNone/>
            </a:pPr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148590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Acerca del Programa</a:t>
            </a:r>
            <a:b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</a:t>
            </a:fld>
            <a:endParaRPr lang="es-ES_tradnl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6891"/>
            <a:ext cx="9143968" cy="303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41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59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Variables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" sz="2800" i="1" dirty="0" smtClean="0"/>
              <a:t> Imprimir Ingreso</a:t>
            </a:r>
            <a:endParaRPr lang="es-ES_tradnl" sz="2800" i="1" dirty="0"/>
          </a:p>
        </p:txBody>
      </p:sp>
      <p:sp>
        <p:nvSpPr>
          <p:cNvPr id="2" name="Rectángulo 1"/>
          <p:cNvSpPr/>
          <p:nvPr/>
        </p:nvSpPr>
        <p:spPr>
          <a:xfrm>
            <a:off x="957805" y="2651284"/>
            <a:ext cx="755754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imprimirIngreso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mensaje"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  Definir </a:t>
            </a:r>
            <a:r>
              <a:rPr lang="es-ES_tradnl" sz="2400" dirty="0">
                <a:solidFill>
                  <a:srgbClr val="000000"/>
                </a:solidFill>
              </a:rPr>
              <a:t>mensaje </a:t>
            </a:r>
            <a:r>
              <a:rPr lang="es-ES_tradnl" sz="2400" b="1" dirty="0" smtClean="0">
                <a:solidFill>
                  <a:srgbClr val="000080"/>
                </a:solidFill>
              </a:rPr>
              <a:t>Como Texto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mensaje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mensaje 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mensaje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"Presione cualquier tecla para borrar la pantalla"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Esperar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Tecla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Borrar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Pantalla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endParaRPr lang="es-ES_tradnl" sz="24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632" y="4547599"/>
            <a:ext cx="2003424" cy="2003424"/>
          </a:xfrm>
          <a:prstGeom prst="rect">
            <a:avLst/>
          </a:prstGeom>
        </p:spPr>
      </p:pic>
      <p:sp>
        <p:nvSpPr>
          <p:cNvPr id="3" name="Rectángulo redondeado 2"/>
          <p:cNvSpPr/>
          <p:nvPr/>
        </p:nvSpPr>
        <p:spPr>
          <a:xfrm>
            <a:off x="1076446" y="3460830"/>
            <a:ext cx="3761772" cy="370390"/>
          </a:xfrm>
          <a:prstGeom prst="roundRect">
            <a:avLst/>
          </a:prstGeom>
          <a:solidFill>
            <a:schemeClr val="accent6">
              <a:alpha val="14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0666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60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Variables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Tipos de </a:t>
            </a:r>
            <a:r>
              <a:rPr lang="es-ES" sz="2800" i="1" dirty="0" smtClean="0"/>
              <a:t>Datos </a:t>
            </a:r>
            <a:r>
              <a:rPr lang="es-ES" sz="2800" i="1" dirty="0"/>
              <a:t>B</a:t>
            </a:r>
            <a:r>
              <a:rPr lang="es-ES" sz="2800" i="1" dirty="0" smtClean="0"/>
              <a:t>ásicos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sz="2600" b="1" dirty="0" smtClean="0"/>
              <a:t>Numérico</a:t>
            </a:r>
            <a:r>
              <a:rPr lang="es-ES_tradnl" sz="2600" dirty="0" smtClean="0"/>
              <a:t>:</a:t>
            </a:r>
          </a:p>
          <a:p>
            <a:pPr lvl="1"/>
            <a:r>
              <a:rPr lang="es-ES_tradnl" sz="2200" dirty="0" smtClean="0"/>
              <a:t>N</a:t>
            </a:r>
            <a:r>
              <a:rPr lang="es-ES_tradnl" dirty="0" smtClean="0">
                <a:solidFill>
                  <a:schemeClr val="dk1"/>
                </a:solidFill>
              </a:rPr>
              <a:t>úmeros tanto enteros como reales</a:t>
            </a:r>
          </a:p>
          <a:p>
            <a:pPr lvl="1"/>
            <a:r>
              <a:rPr lang="es-ES_tradnl" dirty="0" smtClean="0">
                <a:solidFill>
                  <a:schemeClr val="dk1"/>
                </a:solidFill>
              </a:rPr>
              <a:t>Para separar decimales se utiliza el punto </a:t>
            </a:r>
          </a:p>
          <a:p>
            <a:pPr lvl="1"/>
            <a:r>
              <a:rPr lang="es-ES_tradnl" dirty="0" smtClean="0">
                <a:solidFill>
                  <a:schemeClr val="dk1"/>
                </a:solidFill>
              </a:rPr>
              <a:t>Ejemplos: </a:t>
            </a:r>
            <a:r>
              <a:rPr lang="es-ES_tradnl" i="1" dirty="0" smtClean="0">
                <a:solidFill>
                  <a:schemeClr val="dk1"/>
                </a:solidFill>
              </a:rPr>
              <a:t>12, 0, -2.3, 3.14</a:t>
            </a:r>
            <a:r>
              <a:rPr lang="es-ES_tradnl" dirty="0" smtClean="0">
                <a:solidFill>
                  <a:schemeClr val="dk1"/>
                </a:solidFill>
              </a:rPr>
              <a:t> </a:t>
            </a:r>
          </a:p>
          <a:p>
            <a:pPr lvl="1"/>
            <a:r>
              <a:rPr lang="es-ES_tradnl" dirty="0" smtClean="0">
                <a:solidFill>
                  <a:schemeClr val="dk1"/>
                </a:solidFill>
              </a:rPr>
              <a:t>Los tipos posibles son </a:t>
            </a:r>
            <a:r>
              <a:rPr lang="es-ES_tradnl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s-ES_tradnl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_tradnl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NUMERICO</a:t>
            </a:r>
            <a:r>
              <a:rPr lang="es-ES_tradnl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_tradnl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REAL</a:t>
            </a:r>
            <a:r>
              <a:rPr lang="es-ES_tradnl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_tradnl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ENTERO</a:t>
            </a:r>
            <a:r>
              <a:rPr lang="es-ES_tradnl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es-ES_tradnl" dirty="0" smtClean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841" y="4330515"/>
            <a:ext cx="4988688" cy="224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11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61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Variables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Tipos de </a:t>
            </a:r>
            <a:r>
              <a:rPr lang="es-ES" sz="2800" i="1" dirty="0" smtClean="0"/>
              <a:t>Datos </a:t>
            </a:r>
            <a:r>
              <a:rPr lang="es-ES" sz="2800" i="1" dirty="0"/>
              <a:t>B</a:t>
            </a:r>
            <a:r>
              <a:rPr lang="es-ES" sz="2800" i="1" dirty="0" smtClean="0"/>
              <a:t>ásicos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sz="2600" b="1" dirty="0" smtClean="0"/>
              <a:t>Lógico</a:t>
            </a:r>
            <a:r>
              <a:rPr lang="es-ES_tradnl" sz="2600" dirty="0" smtClean="0"/>
              <a:t>:</a:t>
            </a:r>
          </a:p>
          <a:p>
            <a:pPr lvl="1"/>
            <a:r>
              <a:rPr lang="es-ES_tradnl" sz="2200" dirty="0" smtClean="0"/>
              <a:t>Sólo puede </a:t>
            </a:r>
            <a:r>
              <a:rPr lang="es-ES_tradnl" sz="2200" dirty="0"/>
              <a:t>tomar dos valores: </a:t>
            </a:r>
            <a:r>
              <a:rPr lang="es-ES_tradnl" sz="22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VERDADERO</a:t>
            </a:r>
            <a:r>
              <a:rPr lang="es-ES_tradnl" sz="2000" b="1" dirty="0" smtClean="0">
                <a:solidFill>
                  <a:srgbClr val="0000FF"/>
                </a:solidFill>
                <a:sym typeface="Courier New"/>
              </a:rPr>
              <a:t> </a:t>
            </a:r>
            <a:r>
              <a:rPr lang="es-ES_tradnl" sz="2200" dirty="0" smtClean="0"/>
              <a:t>o </a:t>
            </a:r>
            <a:r>
              <a:rPr lang="es-ES_tradnl" sz="22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FALSO</a:t>
            </a:r>
          </a:p>
          <a:p>
            <a:r>
              <a:rPr lang="es-ES_tradnl" sz="2600" b="1" dirty="0" smtClean="0"/>
              <a:t>Texto:</a:t>
            </a:r>
          </a:p>
          <a:p>
            <a:pPr lvl="1"/>
            <a:r>
              <a:rPr lang="es-ES_tradnl" sz="2200" dirty="0" smtClean="0"/>
              <a:t>Caracteres </a:t>
            </a:r>
            <a:r>
              <a:rPr lang="es-ES_tradnl" sz="2200" dirty="0"/>
              <a:t>o cadenas de caracteres encerrados entre comillas (dobles o simples</a:t>
            </a:r>
            <a:r>
              <a:rPr lang="es-ES_tradnl" sz="2200" dirty="0" smtClean="0"/>
              <a:t>) </a:t>
            </a:r>
          </a:p>
          <a:p>
            <a:pPr lvl="1"/>
            <a:r>
              <a:rPr lang="es-ES_tradnl" sz="2200" dirty="0" smtClean="0"/>
              <a:t>Ejemplos </a:t>
            </a:r>
            <a:r>
              <a:rPr lang="es-ES_tradnl" sz="2200" dirty="0"/>
              <a:t>'hola' "hola mundo" '123' 'FALSO' </a:t>
            </a:r>
            <a:r>
              <a:rPr lang="es-ES_tradnl" sz="2200" dirty="0" smtClean="0"/>
              <a:t>'</a:t>
            </a:r>
            <a:r>
              <a:rPr lang="es-ES_tradnl" sz="2200" dirty="0" err="1" smtClean="0"/>
              <a:t>etc</a:t>
            </a:r>
            <a:r>
              <a:rPr lang="es-ES_tradnl" sz="2200" dirty="0" smtClean="0"/>
              <a:t>’</a:t>
            </a:r>
          </a:p>
          <a:p>
            <a:pPr lvl="1"/>
            <a:r>
              <a:rPr lang="es-ES_tradnl" sz="2200" dirty="0" smtClean="0"/>
              <a:t>Los </a:t>
            </a:r>
            <a:r>
              <a:rPr lang="es-ES_tradnl" sz="2200" dirty="0"/>
              <a:t>tipos posibles son </a:t>
            </a:r>
            <a:r>
              <a:rPr lang="es-ES_tradnl" sz="22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</a:rPr>
              <a:t>CARACTER</a:t>
            </a:r>
            <a:r>
              <a:rPr lang="es-ES_tradnl" sz="2200" dirty="0"/>
              <a:t>, </a:t>
            </a:r>
            <a:r>
              <a:rPr lang="es-ES_tradnl" sz="22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</a:rPr>
              <a:t>TEXTO</a:t>
            </a:r>
            <a:r>
              <a:rPr lang="es-ES_tradnl" sz="2200" dirty="0"/>
              <a:t>, </a:t>
            </a:r>
            <a:r>
              <a:rPr lang="es-ES_tradnl" sz="2200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</a:rPr>
              <a:t>CADENA</a:t>
            </a:r>
            <a:endParaRPr lang="es-ES_tradnl" sz="2200" dirty="0" smtClean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5181" y="5220183"/>
            <a:ext cx="2267957" cy="1204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62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Variables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_tradnl" sz="2800" i="1" dirty="0" smtClean="0"/>
              <a:t>Ejemplos </a:t>
            </a:r>
            <a:r>
              <a:rPr lang="es-ES" sz="2800" i="1" dirty="0" smtClean="0"/>
              <a:t>Tipos de </a:t>
            </a:r>
            <a:r>
              <a:rPr lang="es-ES" sz="2800" i="1" dirty="0" smtClean="0"/>
              <a:t>Datos</a:t>
            </a:r>
            <a:endParaRPr lang="es-ES_tradnl" sz="2800" i="1" dirty="0"/>
          </a:p>
        </p:txBody>
      </p:sp>
      <p:sp>
        <p:nvSpPr>
          <p:cNvPr id="9" name="Shape 337"/>
          <p:cNvSpPr txBox="1">
            <a:spLocks/>
          </p:cNvSpPr>
          <p:nvPr/>
        </p:nvSpPr>
        <p:spPr>
          <a:xfrm>
            <a:off x="1053175" y="1510157"/>
            <a:ext cx="8829000" cy="4914300"/>
          </a:xfrm>
          <a:prstGeom prst="rect">
            <a:avLst/>
          </a:prstGeom>
        </p:spPr>
        <p:txBody>
          <a:bodyPr vert="horz" lIns="93125" tIns="93125" rIns="93125" bIns="931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Clr>
                <a:schemeClr val="dk1"/>
              </a:buClr>
              <a:buSzPct val="44000"/>
              <a:buFont typeface="Arial"/>
              <a:buNone/>
            </a:pPr>
            <a:r>
              <a:rPr lang="en-US" b="1" dirty="0" err="1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Definir</a:t>
            </a:r>
            <a:r>
              <a:rPr lang="en-US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peso </a:t>
            </a:r>
            <a:r>
              <a:rPr lang="en-US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Como REAL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4000"/>
              <a:buFont typeface="Arial"/>
              <a:buNone/>
            </a:pPr>
            <a:r>
              <a:rPr lang="en-US" b="1" dirty="0" err="1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Definir</a:t>
            </a:r>
            <a:r>
              <a:rPr lang="en-US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base </a:t>
            </a:r>
            <a:r>
              <a:rPr lang="en-US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Como NUMERO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4000"/>
              <a:buFont typeface="Arial"/>
              <a:buNone/>
            </a:pP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Definir</a:t>
            </a:r>
            <a:r>
              <a:rPr lang="en-US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distancia</a:t>
            </a:r>
            <a:r>
              <a:rPr lang="en-US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Como </a:t>
            </a:r>
            <a:r>
              <a:rPr lang="en-US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ENTERO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4000"/>
              <a:buFont typeface="Arial"/>
              <a:buNone/>
            </a:pPr>
            <a:r>
              <a:rPr lang="en-US" b="1" dirty="0" err="1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Definir</a:t>
            </a:r>
            <a:r>
              <a:rPr lang="en-US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respuesta</a:t>
            </a:r>
            <a:r>
              <a:rPr lang="en-US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Como LOGICO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4000"/>
              <a:buFont typeface="Arial"/>
              <a:buNone/>
            </a:pPr>
            <a:r>
              <a:rPr lang="en-US" b="1" dirty="0" err="1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Definir</a:t>
            </a:r>
            <a:r>
              <a:rPr lang="en-US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saludo</a:t>
            </a:r>
            <a:r>
              <a:rPr lang="en-US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Como CADENA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4000"/>
              <a:buFont typeface="Arial"/>
              <a:buNone/>
            </a:pP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Definir</a:t>
            </a:r>
            <a:r>
              <a:rPr lang="en-US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comentario</a:t>
            </a:r>
            <a:r>
              <a:rPr lang="en-US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Como </a:t>
            </a:r>
            <a:r>
              <a:rPr lang="en-US" b="1" dirty="0" smtClean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TEXTO</a:t>
            </a:r>
            <a:endParaRPr lang="en-US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02516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63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Operadores</a:t>
            </a:r>
            <a:br>
              <a:rPr lang="es-ES_tradnl" b="1" dirty="0" smtClean="0"/>
            </a:b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sz="2600" dirty="0" smtClean="0"/>
              <a:t>Son </a:t>
            </a:r>
            <a:r>
              <a:rPr lang="es-ES_tradnl" sz="2600" dirty="0"/>
              <a:t>símbolos especiales que sirven para ejecutar una determinada operación, devolviendo el resultado de la </a:t>
            </a:r>
            <a:r>
              <a:rPr lang="es-ES_tradnl" sz="2600" dirty="0" smtClean="0"/>
              <a:t>misma</a:t>
            </a:r>
            <a:endParaRPr lang="es-ES_tradnl" sz="2200" dirty="0" smtClean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886" y="3023886"/>
            <a:ext cx="3834114" cy="383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29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64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Operadores</a:t>
            </a:r>
            <a:br>
              <a:rPr lang="es-ES_tradnl" b="1" dirty="0" smtClean="0"/>
            </a:br>
            <a:endParaRPr lang="es-ES_tradnl" sz="2800" i="1" dirty="0"/>
          </a:p>
        </p:txBody>
      </p:sp>
      <p:graphicFrame>
        <p:nvGraphicFramePr>
          <p:cNvPr id="9" name="Shape 349"/>
          <p:cNvGraphicFramePr/>
          <p:nvPr>
            <p:extLst>
              <p:ext uri="{D42A27DB-BD31-4B8C-83A1-F6EECF244321}">
                <p14:modId xmlns:p14="http://schemas.microsoft.com/office/powerpoint/2010/main" val="775602493"/>
              </p:ext>
            </p:extLst>
          </p:nvPr>
        </p:nvGraphicFramePr>
        <p:xfrm>
          <a:off x="145546" y="1701548"/>
          <a:ext cx="8852907" cy="450866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509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69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949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2602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Operador</a:t>
                      </a:r>
                      <a:endParaRPr lang="es-ES_tradnl" sz="23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Significado</a:t>
                      </a:r>
                      <a:endParaRPr lang="es-ES_tradnl" sz="23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Ejemplo</a:t>
                      </a:r>
                      <a:endParaRPr lang="es-ES_tradnl" sz="23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46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=</a:t>
                      </a:r>
                      <a:endParaRPr lang="es-ES_tradnl" sz="23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 anchor="ctr"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Asignación </a:t>
                      </a:r>
                      <a:endParaRPr lang="es-ES_tradnl" sz="23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39130"/>
                        <a:buFont typeface="Arial"/>
                        <a:buNone/>
                      </a:pP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nombre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</a:t>
                      </a:r>
                      <a:r>
                        <a:rPr lang="es-ES_tradnl" sz="2300" dirty="0" smtClean="0">
                          <a:solidFill>
                            <a:srgbClr val="FF0000"/>
                          </a:solidFill>
                        </a:rPr>
                        <a:t>“Juan”</a:t>
                      </a:r>
                      <a:endParaRPr lang="es-ES_tradnl" sz="2300" noProof="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53125" marR="53125" marT="70850" marB="70850"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5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23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+</a:t>
                      </a:r>
                    </a:p>
                  </a:txBody>
                  <a:tcPr marL="53125" marR="53125" marT="70850" marB="70850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Suma</a:t>
                      </a:r>
                      <a:endParaRPr lang="es-ES_tradnl" sz="23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39130"/>
                        <a:buFont typeface="Arial"/>
                        <a:buNone/>
                      </a:pP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total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cant1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cant2</a:t>
                      </a:r>
                      <a:endParaRPr lang="es-ES_tradnl" sz="2300" noProof="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53125" marR="53125" marT="70850" marB="7085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546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-</a:t>
                      </a:r>
                      <a:endParaRPr lang="es-ES_tradnl" sz="23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Resta</a:t>
                      </a:r>
                      <a:endParaRPr lang="es-ES_tradnl" sz="23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39130"/>
                        <a:buFont typeface="Arial"/>
                        <a:buNone/>
                      </a:pP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stock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s-ES_tradnl" sz="2300" noProof="0" dirty="0" err="1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disp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-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venta</a:t>
                      </a:r>
                      <a:endParaRPr lang="es-ES_tradnl" sz="2300" noProof="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53125" marR="53125" marT="70850" marB="7085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546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*</a:t>
                      </a:r>
                      <a:endParaRPr lang="es-ES_tradnl" sz="23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Multiplicación</a:t>
                      </a:r>
                      <a:endParaRPr lang="es-ES_tradnl" sz="23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39130"/>
                        <a:buFont typeface="Arial"/>
                        <a:buNone/>
                      </a:pPr>
                      <a:r>
                        <a:rPr lang="es-ES_tradnl" sz="2300" noProof="0" dirty="0" err="1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area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base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altura</a:t>
                      </a:r>
                      <a:endParaRPr lang="es-ES_tradnl" sz="2300" noProof="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53125" marR="53125" marT="70850" marB="7085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546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/</a:t>
                      </a:r>
                      <a:endParaRPr lang="es-ES_tradnl" sz="23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División</a:t>
                      </a:r>
                      <a:endParaRPr lang="es-ES_tradnl" sz="23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39130"/>
                        <a:buFont typeface="Arial"/>
                        <a:buNone/>
                      </a:pPr>
                      <a:r>
                        <a:rPr lang="es-ES_tradnl" sz="2300" noProof="0" dirty="0" err="1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porc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100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parte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total </a:t>
                      </a:r>
                      <a:endParaRPr lang="es-ES_tradnl" sz="2300" noProof="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53125" marR="53125" marT="70850" marB="7085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546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^</a:t>
                      </a:r>
                      <a:endParaRPr lang="es-ES_tradnl" sz="23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Potenciación</a:t>
                      </a:r>
                      <a:endParaRPr lang="es-ES_tradnl" sz="23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39130"/>
                        <a:buFont typeface="Arial"/>
                        <a:buNone/>
                      </a:pPr>
                      <a:r>
                        <a:rPr lang="es-ES_tradnl" sz="2300" noProof="0" dirty="0" err="1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sup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3.41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radio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^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2 </a:t>
                      </a:r>
                      <a:endParaRPr lang="es-ES_tradnl" sz="2300" noProof="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53125" marR="53125" marT="70850" marB="7085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31166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% </a:t>
                      </a:r>
                      <a:r>
                        <a:rPr lang="es-ES_tradnl" sz="2300" b="1" noProof="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ó</a:t>
                      </a:r>
                      <a:r>
                        <a:rPr lang="es-ES_tradnl" sz="23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MOD</a:t>
                      </a:r>
                      <a:endParaRPr lang="es-ES_tradnl" sz="23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ES_tradnl" sz="23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Resto de la división entera</a:t>
                      </a:r>
                      <a:endParaRPr lang="es-ES_tradnl" sz="23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53125" marR="53125" marT="70850" marB="7085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39130"/>
                        <a:buFont typeface="Arial"/>
                        <a:buNone/>
                      </a:pP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resto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s-ES_tradnl" sz="2300" noProof="0" dirty="0" err="1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s-ES_tradnl" sz="2300" b="1" noProof="0" dirty="0" smtClean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MOD</a:t>
                      </a:r>
                      <a:r>
                        <a:rPr lang="es-ES_tradnl" sz="2300" noProof="0" dirty="0" smtClean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div</a:t>
                      </a:r>
                      <a:endParaRPr lang="es-ES_tradnl" sz="2300" noProof="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53125" marR="53125" marT="70850" marB="7085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887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65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Ejercicio: Suma de Dos Números 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Implementar un </a:t>
            </a:r>
            <a:r>
              <a:rPr lang="es-ES_tradnl" dirty="0"/>
              <a:t>algoritmo que permita realizar una suma de dos números </a:t>
            </a:r>
            <a:r>
              <a:rPr lang="es-ES_tradnl" dirty="0" smtClean="0"/>
              <a:t>enteros</a:t>
            </a:r>
          </a:p>
          <a:p>
            <a:r>
              <a:rPr lang="es-ES" dirty="0" smtClean="0"/>
              <a:t>El programa deberá solicitarle al usuario que ingrese el  primer número</a:t>
            </a:r>
          </a:p>
          <a:p>
            <a:r>
              <a:rPr lang="es-ES" dirty="0" smtClean="0">
                <a:sym typeface="Courier New"/>
              </a:rPr>
              <a:t>Luego le solicitara que ingrese el segundo numero</a:t>
            </a:r>
          </a:p>
          <a:p>
            <a:r>
              <a:rPr lang="es-ES" dirty="0" smtClean="0">
                <a:sym typeface="Courier New"/>
              </a:rPr>
              <a:t>Finalmente, informara el resultado con el mensaje: “El resultado de la suma es X” </a:t>
            </a:r>
            <a:endParaRPr lang="en-US" dirty="0">
              <a:sym typeface="Courier New"/>
            </a:endParaRPr>
          </a:p>
          <a:p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634" y="5150733"/>
            <a:ext cx="1392647" cy="1392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9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66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Prueba de Escritorio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sz="2400" dirty="0"/>
              <a:t>Una prueba de escritorio consiste en analizar (antes de hacer el algoritmo) cuál debe ser el resultado </a:t>
            </a:r>
            <a:r>
              <a:rPr lang="es-ES_tradnl" sz="2400" dirty="0" smtClean="0"/>
              <a:t>dada la entrada del algoritmo</a:t>
            </a:r>
          </a:p>
          <a:p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graphicFrame>
        <p:nvGraphicFramePr>
          <p:cNvPr id="9" name="Shape 435"/>
          <p:cNvGraphicFramePr/>
          <p:nvPr>
            <p:extLst>
              <p:ext uri="{D42A27DB-BD31-4B8C-83A1-F6EECF244321}">
                <p14:modId xmlns:p14="http://schemas.microsoft.com/office/powerpoint/2010/main" val="1807560124"/>
              </p:ext>
            </p:extLst>
          </p:nvPr>
        </p:nvGraphicFramePr>
        <p:xfrm>
          <a:off x="200833" y="3317823"/>
          <a:ext cx="8742333" cy="3030693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9445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37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84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782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7772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5725">
                <a:tc rowSpan="2"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900" b="1" dirty="0"/>
                        <a:t>N° </a:t>
                      </a:r>
                      <a:r>
                        <a:rPr lang="en-US" sz="1900" b="1" dirty="0" err="1"/>
                        <a:t>Prueba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 gridSpan="2"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900" b="1"/>
                        <a:t>Entrada</a:t>
                      </a:r>
                    </a:p>
                  </a:txBody>
                  <a:tcPr marL="91425" marR="91425" marT="91425" marB="91425" anchor="ctr">
                    <a:solidFill>
                      <a:srgbClr val="B7B7B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900" b="1"/>
                        <a:t>Salida</a:t>
                      </a:r>
                    </a:p>
                  </a:txBody>
                  <a:tcPr marL="91425" marR="91425" marT="91425" marB="91425" anchor="ctr">
                    <a:solidFill>
                      <a:srgbClr val="B7B7B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771">
                <a:tc v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900" b="1" dirty="0" smtClean="0"/>
                        <a:t>1er </a:t>
                      </a:r>
                      <a:r>
                        <a:rPr lang="en-US" sz="1900" b="1" dirty="0" err="1"/>
                        <a:t>Num</a:t>
                      </a:r>
                      <a:r>
                        <a:rPr lang="en-US" sz="1900" b="1" dirty="0"/>
                        <a:t> </a:t>
                      </a:r>
                      <a:r>
                        <a:rPr lang="en-US" sz="1900" b="1" dirty="0" err="1"/>
                        <a:t>Ingresado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900" b="1" dirty="0" smtClean="0"/>
                        <a:t>2do </a:t>
                      </a:r>
                      <a:r>
                        <a:rPr lang="en-US" sz="1900" b="1" dirty="0" err="1" smtClean="0">
                          <a:solidFill>
                            <a:schemeClr val="dk1"/>
                          </a:solidFill>
                        </a:rPr>
                        <a:t>Num</a:t>
                      </a:r>
                      <a:r>
                        <a:rPr lang="en-US" sz="1900" b="1" dirty="0" smtClean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900" b="1" dirty="0" err="1">
                          <a:solidFill>
                            <a:schemeClr val="dk1"/>
                          </a:solidFill>
                        </a:rPr>
                        <a:t>Ingresado</a:t>
                      </a:r>
                      <a:endParaRPr lang="en-US" sz="19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900" b="1" dirty="0"/>
                        <a:t>Suma</a:t>
                      </a:r>
                    </a:p>
                  </a:txBody>
                  <a:tcPr marL="91425" marR="91425" marT="91425" marB="91425" anchor="ctr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900" b="1" dirty="0" err="1"/>
                        <a:t>Mensaje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771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900" b="1" dirty="0"/>
                        <a:t>1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 dirty="0"/>
                        <a:t>20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 dirty="0"/>
                        <a:t>30</a:t>
                      </a: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/>
                        <a:t>20+30=50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 dirty="0" smtClean="0"/>
                        <a:t>El </a:t>
                      </a:r>
                      <a:r>
                        <a:rPr lang="en-US" sz="1900" dirty="0" err="1"/>
                        <a:t>resultado</a:t>
                      </a:r>
                      <a:r>
                        <a:rPr lang="en-US" sz="1900" dirty="0"/>
                        <a:t> de la </a:t>
                      </a:r>
                      <a:r>
                        <a:rPr lang="en-US" sz="1900" dirty="0" err="1"/>
                        <a:t>suma</a:t>
                      </a:r>
                      <a:r>
                        <a:rPr lang="en-US" sz="1900" dirty="0"/>
                        <a:t> </a:t>
                      </a:r>
                      <a:r>
                        <a:rPr lang="en-US" sz="1900" dirty="0" err="1"/>
                        <a:t>es</a:t>
                      </a:r>
                      <a:r>
                        <a:rPr lang="en-US" sz="1900" dirty="0" smtClean="0"/>
                        <a:t>: </a:t>
                      </a:r>
                      <a:r>
                        <a:rPr lang="en-US" sz="1900" dirty="0"/>
                        <a:t>50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771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900" b="1"/>
                        <a:t>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 dirty="0"/>
                        <a:t>15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 dirty="0"/>
                        <a:t>150</a:t>
                      </a: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 dirty="0"/>
                        <a:t>15+150=165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 dirty="0" smtClean="0">
                          <a:solidFill>
                            <a:schemeClr val="dk1"/>
                          </a:solidFill>
                        </a:rPr>
                        <a:t>El </a:t>
                      </a:r>
                      <a:r>
                        <a:rPr lang="en-US" sz="1900" dirty="0" err="1">
                          <a:solidFill>
                            <a:schemeClr val="dk1"/>
                          </a:solidFill>
                        </a:rPr>
                        <a:t>resultado</a:t>
                      </a:r>
                      <a:r>
                        <a:rPr lang="en-US" sz="1900" dirty="0">
                          <a:solidFill>
                            <a:schemeClr val="dk1"/>
                          </a:solidFill>
                        </a:rPr>
                        <a:t> de la </a:t>
                      </a:r>
                      <a:r>
                        <a:rPr lang="en-US" sz="1900" dirty="0" err="1">
                          <a:solidFill>
                            <a:schemeClr val="dk1"/>
                          </a:solidFill>
                        </a:rPr>
                        <a:t>suma</a:t>
                      </a:r>
                      <a:r>
                        <a:rPr lang="en-US" sz="19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900" dirty="0" err="1">
                          <a:solidFill>
                            <a:schemeClr val="dk1"/>
                          </a:solidFill>
                        </a:rPr>
                        <a:t>es</a:t>
                      </a:r>
                      <a:r>
                        <a:rPr lang="en-US" sz="1900" dirty="0" smtClean="0">
                          <a:solidFill>
                            <a:schemeClr val="dk1"/>
                          </a:solidFill>
                        </a:rPr>
                        <a:t>: </a:t>
                      </a:r>
                      <a:r>
                        <a:rPr lang="en-US" sz="1900" dirty="0">
                          <a:solidFill>
                            <a:schemeClr val="dk1"/>
                          </a:solidFill>
                        </a:rPr>
                        <a:t>165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8771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900" b="1"/>
                        <a:t>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/>
                        <a:t>130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/>
                        <a:t>300</a:t>
                      </a: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/>
                        <a:t>130+300=430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900" dirty="0" smtClean="0">
                          <a:solidFill>
                            <a:schemeClr val="dk1"/>
                          </a:solidFill>
                        </a:rPr>
                        <a:t>El </a:t>
                      </a:r>
                      <a:r>
                        <a:rPr lang="en-US" sz="1900" dirty="0" err="1">
                          <a:solidFill>
                            <a:schemeClr val="dk1"/>
                          </a:solidFill>
                        </a:rPr>
                        <a:t>resultado</a:t>
                      </a:r>
                      <a:r>
                        <a:rPr lang="en-US" sz="1900" dirty="0">
                          <a:solidFill>
                            <a:schemeClr val="dk1"/>
                          </a:solidFill>
                        </a:rPr>
                        <a:t> de la </a:t>
                      </a:r>
                      <a:r>
                        <a:rPr lang="en-US" sz="1900" dirty="0" err="1">
                          <a:solidFill>
                            <a:schemeClr val="dk1"/>
                          </a:solidFill>
                        </a:rPr>
                        <a:t>suma</a:t>
                      </a:r>
                      <a:r>
                        <a:rPr lang="en-US" sz="19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900" dirty="0" err="1">
                          <a:solidFill>
                            <a:schemeClr val="dk1"/>
                          </a:solidFill>
                        </a:rPr>
                        <a:t>es</a:t>
                      </a:r>
                      <a:r>
                        <a:rPr lang="en-US" sz="1900" dirty="0" smtClean="0">
                          <a:solidFill>
                            <a:schemeClr val="dk1"/>
                          </a:solidFill>
                        </a:rPr>
                        <a:t>: </a:t>
                      </a:r>
                      <a:r>
                        <a:rPr lang="en-US" sz="1900" dirty="0">
                          <a:solidFill>
                            <a:schemeClr val="dk1"/>
                          </a:solidFill>
                        </a:rPr>
                        <a:t>430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537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67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Ejercicio: Suma de Dos Números 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Comenzamos definiendo las variables que utilizaremos </a:t>
            </a:r>
          </a:p>
          <a:p>
            <a:endParaRPr lang="en-US" dirty="0">
              <a:sym typeface="Courier New"/>
            </a:endParaRPr>
          </a:p>
          <a:p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634" y="5150733"/>
            <a:ext cx="1392647" cy="1392647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1543050" y="3747705"/>
            <a:ext cx="64065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Definir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primerNumero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segundoNumero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resultado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71332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68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Ejercicio: Suma de Dos Números 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Leemos los números desde el teclado y los guardamos en las variables</a:t>
            </a:r>
          </a:p>
          <a:p>
            <a:endParaRPr lang="en-US" dirty="0">
              <a:sym typeface="Courier New"/>
            </a:endParaRPr>
          </a:p>
          <a:p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634" y="5150733"/>
            <a:ext cx="1392647" cy="1392647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1406323" y="3563040"/>
            <a:ext cx="65686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Escribir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el primer numero:"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primerNumero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el segundo numero"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segundoNumero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81098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Acerca del Programa</a:t>
            </a:r>
            <a:b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</a:t>
            </a:fld>
            <a:endParaRPr lang="es-ES_tradnl"/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1536306"/>
              </p:ext>
            </p:extLst>
          </p:nvPr>
        </p:nvGraphicFramePr>
        <p:xfrm>
          <a:off x="178593" y="2793095"/>
          <a:ext cx="8786814" cy="2755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00625">
                  <a:extLst>
                    <a:ext uri="{9D8B030D-6E8A-4147-A177-3AD203B41FA5}">
                      <a16:colId xmlns:a16="http://schemas.microsoft.com/office/drawing/2014/main" val="3226785780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1246924383"/>
                    </a:ext>
                  </a:extLst>
                </a:gridCol>
                <a:gridCol w="1035728">
                  <a:extLst>
                    <a:ext uri="{9D8B030D-6E8A-4147-A177-3AD203B41FA5}">
                      <a16:colId xmlns:a16="http://schemas.microsoft.com/office/drawing/2014/main" val="3694236969"/>
                    </a:ext>
                  </a:extLst>
                </a:gridCol>
                <a:gridCol w="1321711">
                  <a:extLst>
                    <a:ext uri="{9D8B030D-6E8A-4147-A177-3AD203B41FA5}">
                      <a16:colId xmlns:a16="http://schemas.microsoft.com/office/drawing/2014/main" val="3707279313"/>
                    </a:ext>
                  </a:extLst>
                </a:gridCol>
              </a:tblGrid>
              <a:tr h="524740">
                <a:tc>
                  <a:txBody>
                    <a:bodyPr/>
                    <a:lstStyle/>
                    <a:p>
                      <a:pPr algn="ctr"/>
                      <a:r>
                        <a:rPr lang="es-ES_tradnl" sz="2200" noProof="0" dirty="0" smtClean="0"/>
                        <a:t>Módulo</a:t>
                      </a:r>
                      <a:endParaRPr lang="es-ES_tradnl" sz="2200" noProof="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Horas Dictado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Horas PP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Total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extLst>
                  <a:ext uri="{0D108BD9-81ED-4DB2-BD59-A6C34878D82A}">
                    <a16:rowId xmlns:a16="http://schemas.microsoft.com/office/drawing/2014/main" val="2907911034"/>
                  </a:ext>
                </a:extLst>
              </a:tr>
              <a:tr h="287483">
                <a:tc>
                  <a:txBody>
                    <a:bodyPr/>
                    <a:lstStyle/>
                    <a:p>
                      <a:r>
                        <a:rPr lang="es-ES_tradnl" sz="2200" noProof="0" dirty="0" smtClean="0"/>
                        <a:t>Técnicas</a:t>
                      </a:r>
                      <a:r>
                        <a:rPr lang="es-ES_tradnl" sz="2200" dirty="0" smtClean="0"/>
                        <a:t> de </a:t>
                      </a:r>
                      <a:r>
                        <a:rPr lang="es-ES_tradnl" sz="2200" noProof="0" dirty="0" smtClean="0"/>
                        <a:t>Programación</a:t>
                      </a:r>
                      <a:endParaRPr lang="es-ES_tradnl" sz="2200" noProof="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120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80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200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extLst>
                  <a:ext uri="{0D108BD9-81ED-4DB2-BD59-A6C34878D82A}">
                    <a16:rowId xmlns:a16="http://schemas.microsoft.com/office/drawing/2014/main" val="23044966"/>
                  </a:ext>
                </a:extLst>
              </a:tr>
              <a:tr h="234104">
                <a:tc>
                  <a:txBody>
                    <a:bodyPr/>
                    <a:lstStyle/>
                    <a:p>
                      <a:r>
                        <a:rPr lang="es-ES_tradnl" sz="2200" dirty="0" smtClean="0"/>
                        <a:t>Programación Orientada a Objetos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150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90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240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extLst>
                  <a:ext uri="{0D108BD9-81ED-4DB2-BD59-A6C34878D82A}">
                    <a16:rowId xmlns:a16="http://schemas.microsoft.com/office/drawing/2014/main" val="766146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S_tradnl" sz="2200" dirty="0" smtClean="0"/>
                        <a:t>Base de Datos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70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50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120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extLst>
                  <a:ext uri="{0D108BD9-81ED-4DB2-BD59-A6C34878D82A}">
                    <a16:rowId xmlns:a16="http://schemas.microsoft.com/office/drawing/2014/main" val="25670929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S_tradnl" sz="2200" dirty="0" smtClean="0"/>
                        <a:t>Desarrollo de Software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24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12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36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extLst>
                  <a:ext uri="{0D108BD9-81ED-4DB2-BD59-A6C34878D82A}">
                    <a16:rowId xmlns:a16="http://schemas.microsoft.com/office/drawing/2014/main" val="249030883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S_tradnl" sz="2200" dirty="0" smtClean="0"/>
                        <a:t>Total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364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232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200" dirty="0" smtClean="0"/>
                        <a:t>596</a:t>
                      </a:r>
                      <a:endParaRPr lang="es-ES_tradnl" sz="2200" dirty="0"/>
                    </a:p>
                  </a:txBody>
                  <a:tcPr marL="68071" marR="68071" marT="34035" marB="34035"/>
                </a:tc>
                <a:extLst>
                  <a:ext uri="{0D108BD9-81ED-4DB2-BD59-A6C34878D82A}">
                    <a16:rowId xmlns:a16="http://schemas.microsoft.com/office/drawing/2014/main" val="3930174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603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69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Ejercicio: Suma de Dos Números 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Realizamos la operación y mostramos el resultado</a:t>
            </a:r>
          </a:p>
          <a:p>
            <a:endParaRPr lang="en-US" dirty="0">
              <a:sym typeface="Courier New"/>
            </a:endParaRPr>
          </a:p>
          <a:p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634" y="5150733"/>
            <a:ext cx="1392647" cy="1392647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1383174" y="3747706"/>
            <a:ext cx="60874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dirty="0">
                <a:solidFill>
                  <a:srgbClr val="000000"/>
                </a:solidFill>
              </a:rPr>
              <a:t>resultado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 err="1">
                <a:solidFill>
                  <a:srgbClr val="000000"/>
                </a:solidFill>
              </a:rPr>
              <a:t>primerNumero</a:t>
            </a:r>
            <a:r>
              <a:rPr lang="es-ES_tradnl" sz="2400" b="1" dirty="0" err="1">
                <a:solidFill>
                  <a:srgbClr val="000000"/>
                </a:solidFill>
              </a:rPr>
              <a:t>+</a:t>
            </a:r>
            <a:r>
              <a:rPr lang="es-ES_tradnl" sz="2400" dirty="0" err="1">
                <a:solidFill>
                  <a:srgbClr val="000000"/>
                </a:solidFill>
              </a:rPr>
              <a:t>segundoNumero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Escribir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resultado de la suma 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suma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790696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70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Ejercicio: Suma de Dos Números </a:t>
            </a:r>
            <a:endParaRPr lang="es-ES_tradnl" sz="2800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634" y="5150733"/>
            <a:ext cx="1392647" cy="1392647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408007" y="2154507"/>
            <a:ext cx="832798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SumaDeDosNumeros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primerNumero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segundoNumero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resultado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el primer numero:"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primerNumero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el segundo numero"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segundoNumero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 resultado</a:t>
            </a:r>
            <a:r>
              <a:rPr lang="es-ES_tradnl" sz="2400" b="1" dirty="0" smtClean="0">
                <a:solidFill>
                  <a:srgbClr val="000000"/>
                </a:solidFill>
              </a:rPr>
              <a:t>=</a:t>
            </a:r>
            <a:r>
              <a:rPr lang="es-ES_tradnl" sz="2400" dirty="0" err="1" smtClean="0">
                <a:solidFill>
                  <a:srgbClr val="000000"/>
                </a:solidFill>
              </a:rPr>
              <a:t>primerNumero</a:t>
            </a:r>
            <a:r>
              <a:rPr lang="es-ES_tradnl" sz="2400" b="1" dirty="0" err="1" smtClean="0">
                <a:solidFill>
                  <a:srgbClr val="000000"/>
                </a:solidFill>
              </a:rPr>
              <a:t>+</a:t>
            </a:r>
            <a:r>
              <a:rPr lang="es-ES_tradnl" sz="2400" dirty="0" err="1" smtClean="0">
                <a:solidFill>
                  <a:srgbClr val="000000"/>
                </a:solidFill>
              </a:rPr>
              <a:t>segundoNumero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resultado de la suma 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suma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/>
              <a:t/>
            </a:r>
            <a:br>
              <a:rPr lang="es-ES_tradnl" sz="2400" dirty="0"/>
            </a:b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63865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71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Variables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Buenas Prácticas 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sz="2600" dirty="0" smtClean="0"/>
              <a:t>Los </a:t>
            </a:r>
            <a:r>
              <a:rPr lang="es-ES_tradnl" sz="2600" dirty="0"/>
              <a:t>nombres de las variables deben ser representativos</a:t>
            </a:r>
            <a:endParaRPr lang="es-ES_tradnl" sz="2600" dirty="0" smtClean="0"/>
          </a:p>
          <a:p>
            <a:pPr lvl="1"/>
            <a:r>
              <a:rPr lang="es-ES_tradnl" sz="2200" dirty="0" smtClean="0"/>
              <a:t>La falta de buenos nombres hace a nuestro programa muy difícil de entender y leer por nosotros y otros desarrolladores</a:t>
            </a:r>
            <a:endParaRPr lang="es-ES_tradnl" sz="2200" b="1" dirty="0" smtClean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s-ES_tradnl" sz="2600" dirty="0" smtClean="0"/>
              <a:t>El nombre de una variable siempre comienza con una letra minúscula</a:t>
            </a:r>
          </a:p>
          <a:p>
            <a:r>
              <a:rPr lang="es-ES_tradnl" sz="2600" dirty="0" smtClean="0"/>
              <a:t>Si son varias palabras, se escribe en mayúsculas la primera letra de cada palabra (excepto de la primer palabra)</a:t>
            </a:r>
            <a:r>
              <a:rPr lang="es-ES_tradnl" sz="2600" b="1" dirty="0" smtClean="0"/>
              <a:t> </a:t>
            </a:r>
          </a:p>
          <a:p>
            <a:pPr lvl="1"/>
            <a:r>
              <a:rPr lang="es-ES_tradnl" sz="2200" dirty="0" smtClean="0"/>
              <a:t>Ejemplos: </a:t>
            </a:r>
            <a:r>
              <a:rPr lang="es-ES_tradnl" sz="2200" dirty="0" err="1" smtClean="0"/>
              <a:t>primerNumero</a:t>
            </a:r>
            <a:r>
              <a:rPr lang="es-ES_tradnl" sz="2200" dirty="0" smtClean="0"/>
              <a:t>, </a:t>
            </a:r>
            <a:r>
              <a:rPr lang="es-ES_tradnl" sz="2200" dirty="0" err="1" smtClean="0"/>
              <a:t>resultadoDeLaSuma</a:t>
            </a:r>
            <a:endParaRPr lang="es-ES_tradnl" sz="2200" dirty="0" smtClean="0"/>
          </a:p>
        </p:txBody>
      </p:sp>
      <p:pic>
        <p:nvPicPr>
          <p:cNvPr id="9" name="Shape 50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86568" y="900000"/>
            <a:ext cx="1763885" cy="14532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2016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72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Ejercicio: Área del Rectángulo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Volvamos a implementar el proceso que calcula el área de un rectángulo pero </a:t>
            </a:r>
            <a:r>
              <a:rPr lang="es-ES_tradnl" b="1" dirty="0" smtClean="0"/>
              <a:t>para cualquier base o altura</a:t>
            </a:r>
          </a:p>
          <a:p>
            <a:pPr lvl="1"/>
            <a:r>
              <a:rPr lang="es-ES" dirty="0" smtClean="0"/>
              <a:t>El usuario debe ingresar la base y altura por teclado</a:t>
            </a:r>
          </a:p>
          <a:p>
            <a:pPr lvl="1"/>
            <a:r>
              <a:rPr lang="es-ES" dirty="0" smtClean="0">
                <a:sym typeface="Courier New"/>
              </a:rPr>
              <a:t>El área debe guardarse en una variable de tipo Real</a:t>
            </a:r>
          </a:p>
          <a:p>
            <a:pPr lvl="1"/>
            <a:r>
              <a:rPr lang="es-ES" dirty="0" smtClean="0">
                <a:sym typeface="Courier New"/>
              </a:rPr>
              <a:t>El resultado debe ser mostrado por pantalla</a:t>
            </a:r>
            <a:endParaRPr lang="en-US" dirty="0">
              <a:sym typeface="Courier New"/>
            </a:endParaRPr>
          </a:p>
          <a:p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sp>
        <p:nvSpPr>
          <p:cNvPr id="9" name="Shape 154"/>
          <p:cNvSpPr/>
          <p:nvPr/>
        </p:nvSpPr>
        <p:spPr>
          <a:xfrm>
            <a:off x="5961060" y="5257998"/>
            <a:ext cx="1310703" cy="733114"/>
          </a:xfrm>
          <a:prstGeom prst="rect">
            <a:avLst/>
          </a:prstGeom>
          <a:solidFill>
            <a:srgbClr val="31859B"/>
          </a:solidFill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500" tIns="306100" rIns="10500" bIns="3061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" name="Shape 155"/>
          <p:cNvCxnSpPr/>
          <p:nvPr/>
        </p:nvCxnSpPr>
        <p:spPr>
          <a:xfrm>
            <a:off x="5961060" y="6218522"/>
            <a:ext cx="1310703" cy="1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1" name="Shape 156"/>
          <p:cNvSpPr txBox="1"/>
          <p:nvPr/>
        </p:nvSpPr>
        <p:spPr>
          <a:xfrm>
            <a:off x="6259461" y="6261449"/>
            <a:ext cx="1135292" cy="499778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cm</a:t>
            </a:r>
            <a:endParaRPr lang="en-US"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hape 157"/>
          <p:cNvCxnSpPr/>
          <p:nvPr/>
        </p:nvCxnSpPr>
        <p:spPr>
          <a:xfrm flipH="1">
            <a:off x="7586071" y="5257998"/>
            <a:ext cx="1" cy="721571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3" name="Shape 158"/>
          <p:cNvSpPr txBox="1"/>
          <p:nvPr/>
        </p:nvSpPr>
        <p:spPr>
          <a:xfrm>
            <a:off x="7694365" y="5368893"/>
            <a:ext cx="1135293" cy="499779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</a:t>
            </a:r>
            <a:r>
              <a:rPr lang="en-US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cm</a:t>
            </a:r>
          </a:p>
        </p:txBody>
      </p:sp>
    </p:spTree>
    <p:extLst>
      <p:ext uri="{BB962C8B-B14F-4D97-AF65-F5344CB8AC3E}">
        <p14:creationId xmlns:p14="http://schemas.microsoft.com/office/powerpoint/2010/main" val="164526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73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Ejercicio: Área del Rectángulo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/>
              <a:t>Comenzamos definiendo las variables que utilizaremos </a:t>
            </a:r>
          </a:p>
          <a:p>
            <a:endParaRPr lang="en-US" dirty="0">
              <a:sym typeface="Courier New"/>
            </a:endParaRPr>
          </a:p>
          <a:p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sp>
        <p:nvSpPr>
          <p:cNvPr id="9" name="Shape 154"/>
          <p:cNvSpPr/>
          <p:nvPr/>
        </p:nvSpPr>
        <p:spPr>
          <a:xfrm>
            <a:off x="6620818" y="5257998"/>
            <a:ext cx="1310703" cy="733114"/>
          </a:xfrm>
          <a:prstGeom prst="rect">
            <a:avLst/>
          </a:prstGeom>
          <a:solidFill>
            <a:srgbClr val="31859B"/>
          </a:solidFill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500" tIns="306100" rIns="10500" bIns="3061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" name="Shape 155"/>
          <p:cNvCxnSpPr/>
          <p:nvPr/>
        </p:nvCxnSpPr>
        <p:spPr>
          <a:xfrm>
            <a:off x="6620818" y="6218522"/>
            <a:ext cx="1310703" cy="1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1" name="Shape 156"/>
          <p:cNvSpPr txBox="1"/>
          <p:nvPr/>
        </p:nvSpPr>
        <p:spPr>
          <a:xfrm>
            <a:off x="6919219" y="6261449"/>
            <a:ext cx="1135292" cy="499778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cm</a:t>
            </a:r>
            <a:endParaRPr lang="en-US"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hape 157"/>
          <p:cNvCxnSpPr/>
          <p:nvPr/>
        </p:nvCxnSpPr>
        <p:spPr>
          <a:xfrm flipH="1">
            <a:off x="8245829" y="5257998"/>
            <a:ext cx="1" cy="721571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3" name="Shape 158"/>
          <p:cNvSpPr txBox="1"/>
          <p:nvPr/>
        </p:nvSpPr>
        <p:spPr>
          <a:xfrm>
            <a:off x="8354123" y="5368893"/>
            <a:ext cx="1135293" cy="499779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</a:t>
            </a:r>
            <a:r>
              <a:rPr lang="en-US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cm</a:t>
            </a:r>
          </a:p>
        </p:txBody>
      </p:sp>
      <p:sp>
        <p:nvSpPr>
          <p:cNvPr id="2" name="Rectángulo 1"/>
          <p:cNvSpPr/>
          <p:nvPr/>
        </p:nvSpPr>
        <p:spPr>
          <a:xfrm>
            <a:off x="1811438" y="3684569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Definir</a:t>
            </a:r>
            <a:r>
              <a:rPr lang="es-ES_tradnl" sz="2400" dirty="0">
                <a:solidFill>
                  <a:srgbClr val="000000"/>
                </a:solidFill>
              </a:rPr>
              <a:t> base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altura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Definir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area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Real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1282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74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Ejercicio: Área del Rectángulo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/>
              <a:t>Leemos </a:t>
            </a:r>
            <a:r>
              <a:rPr lang="es-ES_tradnl" dirty="0" smtClean="0"/>
              <a:t>la base y la altura </a:t>
            </a:r>
            <a:r>
              <a:rPr lang="es-ES_tradnl" dirty="0"/>
              <a:t>desde el teclado y </a:t>
            </a:r>
            <a:r>
              <a:rPr lang="es-ES_tradnl" dirty="0" smtClean="0"/>
              <a:t>las </a:t>
            </a:r>
            <a:r>
              <a:rPr lang="es-ES_tradnl" dirty="0"/>
              <a:t>guardamos en las </a:t>
            </a:r>
            <a:r>
              <a:rPr lang="es-ES_tradnl" dirty="0" smtClean="0"/>
              <a:t>variables </a:t>
            </a:r>
            <a:endParaRPr lang="es-ES_tradnl" dirty="0"/>
          </a:p>
          <a:p>
            <a:endParaRPr lang="en-US" dirty="0">
              <a:sym typeface="Courier New"/>
            </a:endParaRPr>
          </a:p>
          <a:p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sp>
        <p:nvSpPr>
          <p:cNvPr id="9" name="Shape 154"/>
          <p:cNvSpPr/>
          <p:nvPr/>
        </p:nvSpPr>
        <p:spPr>
          <a:xfrm>
            <a:off x="6620818" y="5257998"/>
            <a:ext cx="1310703" cy="733114"/>
          </a:xfrm>
          <a:prstGeom prst="rect">
            <a:avLst/>
          </a:prstGeom>
          <a:solidFill>
            <a:srgbClr val="31859B"/>
          </a:solidFill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500" tIns="306100" rIns="10500" bIns="3061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" name="Shape 155"/>
          <p:cNvCxnSpPr/>
          <p:nvPr/>
        </p:nvCxnSpPr>
        <p:spPr>
          <a:xfrm>
            <a:off x="6620818" y="6218522"/>
            <a:ext cx="1310703" cy="1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1" name="Shape 156"/>
          <p:cNvSpPr txBox="1"/>
          <p:nvPr/>
        </p:nvSpPr>
        <p:spPr>
          <a:xfrm>
            <a:off x="6919219" y="6261449"/>
            <a:ext cx="1135292" cy="499778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cm</a:t>
            </a:r>
            <a:endParaRPr lang="en-US"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hape 157"/>
          <p:cNvCxnSpPr/>
          <p:nvPr/>
        </p:nvCxnSpPr>
        <p:spPr>
          <a:xfrm flipH="1">
            <a:off x="8245829" y="5257998"/>
            <a:ext cx="1" cy="721571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3" name="Shape 158"/>
          <p:cNvSpPr txBox="1"/>
          <p:nvPr/>
        </p:nvSpPr>
        <p:spPr>
          <a:xfrm>
            <a:off x="8354123" y="5368893"/>
            <a:ext cx="1135293" cy="499779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</a:t>
            </a:r>
            <a:r>
              <a:rPr lang="en-US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cm</a:t>
            </a:r>
          </a:p>
        </p:txBody>
      </p:sp>
      <p:sp>
        <p:nvSpPr>
          <p:cNvPr id="2" name="Rectángulo 1"/>
          <p:cNvSpPr/>
          <p:nvPr/>
        </p:nvSpPr>
        <p:spPr>
          <a:xfrm>
            <a:off x="1522590" y="3688338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Escribir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la base"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base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la altura"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altura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91945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75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Ejercicio: Área del Rectángulo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Calculamos el área </a:t>
            </a:r>
            <a:r>
              <a:rPr lang="es-ES_tradnl" dirty="0"/>
              <a:t>y </a:t>
            </a:r>
            <a:r>
              <a:rPr lang="es-ES_tradnl" dirty="0" smtClean="0"/>
              <a:t>mostramos </a:t>
            </a:r>
            <a:r>
              <a:rPr lang="es-ES_tradnl" dirty="0"/>
              <a:t>el resultado</a:t>
            </a:r>
            <a:endParaRPr lang="en-US" dirty="0">
              <a:sym typeface="Courier New"/>
            </a:endParaRPr>
          </a:p>
          <a:p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sp>
        <p:nvSpPr>
          <p:cNvPr id="9" name="Shape 154"/>
          <p:cNvSpPr/>
          <p:nvPr/>
        </p:nvSpPr>
        <p:spPr>
          <a:xfrm>
            <a:off x="6620818" y="5257998"/>
            <a:ext cx="1310703" cy="733114"/>
          </a:xfrm>
          <a:prstGeom prst="rect">
            <a:avLst/>
          </a:prstGeom>
          <a:solidFill>
            <a:srgbClr val="31859B"/>
          </a:solidFill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500" tIns="306100" rIns="10500" bIns="3061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" name="Shape 155"/>
          <p:cNvCxnSpPr/>
          <p:nvPr/>
        </p:nvCxnSpPr>
        <p:spPr>
          <a:xfrm>
            <a:off x="6620818" y="6218522"/>
            <a:ext cx="1310703" cy="1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1" name="Shape 156"/>
          <p:cNvSpPr txBox="1"/>
          <p:nvPr/>
        </p:nvSpPr>
        <p:spPr>
          <a:xfrm>
            <a:off x="6919219" y="6261449"/>
            <a:ext cx="1135292" cy="499778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cm</a:t>
            </a:r>
            <a:endParaRPr lang="en-US"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hape 157"/>
          <p:cNvCxnSpPr/>
          <p:nvPr/>
        </p:nvCxnSpPr>
        <p:spPr>
          <a:xfrm flipH="1">
            <a:off x="8245829" y="5257998"/>
            <a:ext cx="1" cy="721571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3" name="Shape 158"/>
          <p:cNvSpPr txBox="1"/>
          <p:nvPr/>
        </p:nvSpPr>
        <p:spPr>
          <a:xfrm>
            <a:off x="8354123" y="5368893"/>
            <a:ext cx="1135293" cy="499779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</a:t>
            </a:r>
            <a:r>
              <a:rPr lang="en-US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cm</a:t>
            </a:r>
          </a:p>
        </p:txBody>
      </p:sp>
      <p:sp>
        <p:nvSpPr>
          <p:cNvPr id="2" name="Rectángulo 1"/>
          <p:cNvSpPr/>
          <p:nvPr/>
        </p:nvSpPr>
        <p:spPr>
          <a:xfrm>
            <a:off x="1905682" y="3504672"/>
            <a:ext cx="347409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2400" dirty="0" err="1">
                <a:solidFill>
                  <a:srgbClr val="000000"/>
                </a:solidFill>
              </a:rPr>
              <a:t>area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base</a:t>
            </a:r>
            <a:r>
              <a:rPr lang="es-ES_tradnl" sz="2400" b="1" dirty="0">
                <a:solidFill>
                  <a:srgbClr val="000000"/>
                </a:solidFill>
              </a:rPr>
              <a:t>*</a:t>
            </a:r>
            <a:r>
              <a:rPr lang="es-ES_tradnl" sz="2400" dirty="0">
                <a:solidFill>
                  <a:srgbClr val="000000"/>
                </a:solidFill>
              </a:rPr>
              <a:t>altura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</a:t>
            </a:r>
            <a:r>
              <a:rPr lang="es-ES_tradnl" sz="2400" dirty="0" err="1">
                <a:solidFill>
                  <a:srgbClr val="FF0000"/>
                </a:solidFill>
              </a:rPr>
              <a:t>area</a:t>
            </a:r>
            <a:r>
              <a:rPr lang="es-ES_tradnl" sz="2400" dirty="0">
                <a:solidFill>
                  <a:srgbClr val="FF0000"/>
                </a:solidFill>
              </a:rPr>
              <a:t> 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area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39437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76</a:t>
            </a:fld>
            <a:endParaRPr lang="es-ES_tradnl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br>
              <a:rPr lang="es-ES_tradnl" b="1" dirty="0" smtClean="0"/>
            </a:br>
            <a:r>
              <a:rPr lang="es-ES_tradnl" sz="2800" i="1" dirty="0"/>
              <a:t> </a:t>
            </a:r>
            <a:r>
              <a:rPr lang="es-ES" sz="2800" i="1" dirty="0" smtClean="0"/>
              <a:t>Ejercicio: Área del Rectángulo</a:t>
            </a:r>
            <a:endParaRPr lang="es-ES_tradnl" sz="2800" i="1" dirty="0"/>
          </a:p>
        </p:txBody>
      </p:sp>
      <p:sp>
        <p:nvSpPr>
          <p:cNvPr id="9" name="Shape 154"/>
          <p:cNvSpPr/>
          <p:nvPr/>
        </p:nvSpPr>
        <p:spPr>
          <a:xfrm>
            <a:off x="6620818" y="5257998"/>
            <a:ext cx="1310703" cy="733114"/>
          </a:xfrm>
          <a:prstGeom prst="rect">
            <a:avLst/>
          </a:prstGeom>
          <a:solidFill>
            <a:srgbClr val="31859B"/>
          </a:solidFill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500" tIns="306100" rIns="10500" bIns="3061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" name="Shape 155"/>
          <p:cNvCxnSpPr/>
          <p:nvPr/>
        </p:nvCxnSpPr>
        <p:spPr>
          <a:xfrm>
            <a:off x="6620818" y="6218522"/>
            <a:ext cx="1310703" cy="1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1" name="Shape 156"/>
          <p:cNvSpPr txBox="1"/>
          <p:nvPr/>
        </p:nvSpPr>
        <p:spPr>
          <a:xfrm>
            <a:off x="6919219" y="6261449"/>
            <a:ext cx="1135292" cy="499778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cm</a:t>
            </a:r>
            <a:endParaRPr lang="en-US"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hape 157"/>
          <p:cNvCxnSpPr/>
          <p:nvPr/>
        </p:nvCxnSpPr>
        <p:spPr>
          <a:xfrm flipH="1">
            <a:off x="8245829" y="5257998"/>
            <a:ext cx="1" cy="721571"/>
          </a:xfrm>
          <a:prstGeom prst="straightConnector1">
            <a:avLst/>
          </a:prstGeom>
          <a:noFill/>
          <a:ln w="57150" cap="flat" cmpd="sng">
            <a:solidFill>
              <a:srgbClr val="BD4B48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13" name="Shape 158"/>
          <p:cNvSpPr txBox="1"/>
          <p:nvPr/>
        </p:nvSpPr>
        <p:spPr>
          <a:xfrm>
            <a:off x="8354123" y="5368893"/>
            <a:ext cx="1135293" cy="499779"/>
          </a:xfrm>
          <a:prstGeom prst="rect">
            <a:avLst/>
          </a:prstGeom>
          <a:noFill/>
          <a:ln>
            <a:noFill/>
          </a:ln>
        </p:spPr>
        <p:txBody>
          <a:bodyPr lIns="83975" tIns="41975" rIns="83975" bIns="419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</a:t>
            </a:r>
            <a:r>
              <a:rPr lang="en-US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cm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5817775" y="2947626"/>
            <a:ext cx="29167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¿Podemos definir las variables en cualquier lado?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457200" y="2285619"/>
            <a:ext cx="4572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AreaDelRectangulo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base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altura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area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Real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la base"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base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la altura"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altura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area</a:t>
            </a:r>
            <a:r>
              <a:rPr lang="es-ES_tradnl" sz="2400" b="1" dirty="0" smtClean="0">
                <a:solidFill>
                  <a:srgbClr val="000000"/>
                </a:solidFill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</a:rPr>
              <a:t>base</a:t>
            </a:r>
            <a:r>
              <a:rPr lang="es-ES_tradnl" sz="2400" b="1" dirty="0" smtClean="0">
                <a:solidFill>
                  <a:srgbClr val="000000"/>
                </a:solidFill>
              </a:rPr>
              <a:t>*</a:t>
            </a:r>
            <a:r>
              <a:rPr lang="es-ES_tradnl" sz="2400" dirty="0" smtClean="0">
                <a:solidFill>
                  <a:srgbClr val="000000"/>
                </a:solidFill>
              </a:rPr>
              <a:t>altura </a:t>
            </a: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</a:t>
            </a:r>
            <a:r>
              <a:rPr lang="es-ES_tradnl" sz="2400" dirty="0" err="1">
                <a:solidFill>
                  <a:srgbClr val="FF0000"/>
                </a:solidFill>
              </a:rPr>
              <a:t>area</a:t>
            </a:r>
            <a:r>
              <a:rPr lang="es-ES_tradnl" sz="2400" dirty="0">
                <a:solidFill>
                  <a:srgbClr val="FF0000"/>
                </a:solidFill>
              </a:rPr>
              <a:t> 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area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endParaRPr lang="es-ES_tradnl" sz="2400" dirty="0"/>
          </a:p>
        </p:txBody>
      </p:sp>
      <p:sp>
        <p:nvSpPr>
          <p:cNvPr id="15" name="Rectángulo redondeado 14"/>
          <p:cNvSpPr/>
          <p:nvPr/>
        </p:nvSpPr>
        <p:spPr>
          <a:xfrm>
            <a:off x="549800" y="3078866"/>
            <a:ext cx="3374020" cy="370390"/>
          </a:xfrm>
          <a:prstGeom prst="roundRect">
            <a:avLst/>
          </a:prstGeom>
          <a:solidFill>
            <a:schemeClr val="accent6">
              <a:alpha val="14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16" name="Conector curvado 15"/>
          <p:cNvCxnSpPr>
            <a:stCxn id="15" idx="3"/>
          </p:cNvCxnSpPr>
          <p:nvPr/>
        </p:nvCxnSpPr>
        <p:spPr>
          <a:xfrm flipH="1">
            <a:off x="2141316" y="3264061"/>
            <a:ext cx="1782504" cy="1643605"/>
          </a:xfrm>
          <a:prstGeom prst="curvedConnector3">
            <a:avLst>
              <a:gd name="adj1" fmla="val -45942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703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Introducción (Profundización)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97596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Calculo de Descuento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78</a:t>
            </a:fld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470" y="5089022"/>
            <a:ext cx="4155311" cy="1454359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49" y="2160000"/>
            <a:ext cx="8249131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Implemente un algoritmo que calcule y muestre por pantalla el precio final de un producto después de aplicarle un descuento</a:t>
            </a:r>
            <a:endParaRPr lang="es-ES_tradnl" b="1" dirty="0" smtClean="0"/>
          </a:p>
          <a:p>
            <a:pPr lvl="1"/>
            <a:r>
              <a:rPr lang="es-ES" dirty="0" smtClean="0"/>
              <a:t>El precio inicial del producto es $450,50</a:t>
            </a:r>
          </a:p>
          <a:p>
            <a:pPr lvl="1"/>
            <a:r>
              <a:rPr lang="es-ES" dirty="0" smtClean="0">
                <a:sym typeface="Courier New"/>
              </a:rPr>
              <a:t>El descuento a aplicar es del 10%. Recuerde que puede obtener el 10% de un valor multiplicado por 0,1</a:t>
            </a:r>
          </a:p>
          <a:p>
            <a:pPr lvl="1"/>
            <a:r>
              <a:rPr lang="es-ES" dirty="0" smtClean="0">
                <a:sym typeface="Courier New"/>
              </a:rPr>
              <a:t>El precio y el descuento deben ser guardados en variables (no ingresados por teclado)</a:t>
            </a:r>
            <a:endParaRPr lang="en-US" dirty="0">
              <a:sym typeface="Courier New"/>
            </a:endParaRPr>
          </a:p>
          <a:p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2640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Sobre </a:t>
            </a:r>
            <a:r>
              <a:rPr lang="es-ES_tradnl" b="1" dirty="0" smtClean="0"/>
              <a:t>Uds</a:t>
            </a:r>
            <a:r>
              <a:rPr lang="es-ES_tradnl" b="1" dirty="0"/>
              <a:t>.</a:t>
            </a:r>
            <a:endParaRPr lang="es-ES_tradnl" sz="2800" i="1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Antecedentes</a:t>
            </a:r>
          </a:p>
          <a:p>
            <a:r>
              <a:rPr lang="es-ES_tradnl" dirty="0" smtClean="0"/>
              <a:t>Tipo de trabajo</a:t>
            </a:r>
          </a:p>
          <a:p>
            <a:r>
              <a:rPr lang="es-ES_tradnl" dirty="0" smtClean="0"/>
              <a:t>Interés en el curso</a:t>
            </a:r>
          </a:p>
          <a:p>
            <a:r>
              <a:rPr lang="mr-IN" dirty="0" smtClean="0"/>
              <a:t>…</a:t>
            </a:r>
            <a:endParaRPr lang="es-ES_tradnl" dirty="0" smtClean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</a:t>
            </a:fld>
            <a:endParaRPr lang="es-ES_tradnl"/>
          </a:p>
        </p:txBody>
      </p:sp>
      <p:pic>
        <p:nvPicPr>
          <p:cNvPr id="7" name="Shape 129" descr="http://www.fogcreek.com/images/programmer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14198" y="1522472"/>
            <a:ext cx="1783500" cy="178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131" descr="http://amddevcentral.com/tools/PublishingImages/developer_womancod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04450" y="3305976"/>
            <a:ext cx="2664000" cy="26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132" descr="http://technologybrunch.com/wp-content/uploads/2012/12/Software-Developer-Web-Designer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60121" y="4649979"/>
            <a:ext cx="1783500" cy="178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050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Problema: Autos de Carrera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79</a:t>
            </a:fld>
            <a:endParaRPr lang="es-ES_tradnl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49" y="2160000"/>
            <a:ext cx="8249131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En una prueba, un piloto tiene que completar 4 vueltas</a:t>
            </a:r>
          </a:p>
          <a:p>
            <a:r>
              <a:rPr lang="es-ES_tradnl" dirty="0" smtClean="0"/>
              <a:t>Se necesita un programa que permita ingresar por teclado el tiempo de cada vuelta</a:t>
            </a:r>
          </a:p>
          <a:p>
            <a:r>
              <a:rPr lang="es-ES_tradnl" dirty="0" smtClean="0"/>
              <a:t>El programa debe retornar el tiempo total y el promedio de vuelta</a:t>
            </a: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918" y="4725364"/>
            <a:ext cx="4265271" cy="213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4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Introducción (</a:t>
            </a:r>
            <a:r>
              <a:rPr lang="es-ES_tradnl" dirty="0" smtClean="0"/>
              <a:t>Resolución)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1025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81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Calculo de Descuento</a:t>
            </a:r>
            <a:endParaRPr lang="es-ES_tradnl" sz="3100" i="1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470" y="5089022"/>
            <a:ext cx="4155311" cy="1454359"/>
          </a:xfrm>
          <a:prstGeom prst="rect">
            <a:avLst/>
          </a:prstGeom>
        </p:spPr>
      </p:pic>
      <p:sp>
        <p:nvSpPr>
          <p:cNvPr id="12" name="Marcador de contenido 2"/>
          <p:cNvSpPr>
            <a:spLocks noGrp="1"/>
          </p:cNvSpPr>
          <p:nvPr>
            <p:ph idx="1"/>
          </p:nvPr>
        </p:nvSpPr>
        <p:spPr>
          <a:xfrm>
            <a:off x="628649" y="2160000"/>
            <a:ext cx="8249131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Implemente un algoritmo que calcule y muestre por pantalla el precio final de un producto después de aplicarle un descuento</a:t>
            </a:r>
            <a:endParaRPr lang="es-ES_tradnl" b="1" dirty="0" smtClean="0"/>
          </a:p>
          <a:p>
            <a:pPr lvl="1"/>
            <a:r>
              <a:rPr lang="es-ES" dirty="0" smtClean="0"/>
              <a:t>El precio inicial del producto es $450,50</a:t>
            </a:r>
          </a:p>
          <a:p>
            <a:pPr lvl="1"/>
            <a:r>
              <a:rPr lang="es-ES" dirty="0" smtClean="0">
                <a:sym typeface="Courier New"/>
              </a:rPr>
              <a:t>El descuento a aplicar es del 10%. Recuerde que puede obtener el 10% de un valor multiplicado por 0,1</a:t>
            </a:r>
          </a:p>
          <a:p>
            <a:pPr lvl="1"/>
            <a:r>
              <a:rPr lang="es-ES" dirty="0" smtClean="0">
                <a:sym typeface="Courier New"/>
              </a:rPr>
              <a:t>El precio y el descuento deben ser guardados en variables (no ingresados por teclado)</a:t>
            </a:r>
            <a:endParaRPr lang="en-US" dirty="0">
              <a:sym typeface="Courier New"/>
            </a:endParaRPr>
          </a:p>
          <a:p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133384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82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Calculo de Descuento</a:t>
            </a:r>
            <a:endParaRPr lang="es-ES_tradnl" sz="3100" i="1" dirty="0"/>
          </a:p>
        </p:txBody>
      </p:sp>
      <p:graphicFrame>
        <p:nvGraphicFramePr>
          <p:cNvPr id="8" name="Diagrama 7"/>
          <p:cNvGraphicFramePr/>
          <p:nvPr>
            <p:extLst>
              <p:ext uri="{D42A27DB-BD31-4B8C-83A1-F6EECF244321}">
                <p14:modId xmlns:p14="http://schemas.microsoft.com/office/powerpoint/2010/main" val="1116543665"/>
              </p:ext>
            </p:extLst>
          </p:nvPr>
        </p:nvGraphicFramePr>
        <p:xfrm>
          <a:off x="36293" y="1712800"/>
          <a:ext cx="9071413" cy="4268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68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83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Calculo de Descuento</a:t>
            </a:r>
            <a:endParaRPr lang="es-ES_tradnl" sz="3100" i="1" dirty="0"/>
          </a:p>
        </p:txBody>
      </p:sp>
      <p:sp>
        <p:nvSpPr>
          <p:cNvPr id="2" name="Rectángulo 1"/>
          <p:cNvSpPr/>
          <p:nvPr/>
        </p:nvSpPr>
        <p:spPr>
          <a:xfrm>
            <a:off x="226398" y="2328251"/>
            <a:ext cx="686017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200" b="1" dirty="0">
                <a:solidFill>
                  <a:srgbClr val="000080"/>
                </a:solidFill>
              </a:rPr>
              <a:t>Algoritmo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CalculoDeDescuento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dirty="0" smtClean="0">
                <a:solidFill>
                  <a:srgbClr val="000000"/>
                </a:solidFill>
              </a:rPr>
              <a:t>  p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8E6B23"/>
                </a:solidFill>
              </a:rPr>
              <a:t>450.5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 variable1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8E6B23"/>
                </a:solidFill>
              </a:rPr>
              <a:t>0.1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dirty="0" smtClean="0">
                <a:solidFill>
                  <a:srgbClr val="000000"/>
                </a:solidFill>
              </a:rPr>
              <a:t>  descuento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000000"/>
                </a:solidFill>
              </a:rPr>
              <a:t>p</a:t>
            </a:r>
            <a:r>
              <a:rPr lang="es-ES_tradnl" sz="2200" b="1" dirty="0" smtClean="0">
                <a:solidFill>
                  <a:srgbClr val="000000"/>
                </a:solidFill>
              </a:rPr>
              <a:t>*</a:t>
            </a:r>
            <a:r>
              <a:rPr lang="es-ES_tradnl" sz="2200" dirty="0" smtClean="0">
                <a:solidFill>
                  <a:srgbClr val="000000"/>
                </a:solidFill>
              </a:rPr>
              <a:t>variable1 </a:t>
            </a:r>
          </a:p>
          <a:p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 err="1" smtClean="0">
                <a:solidFill>
                  <a:srgbClr val="000000"/>
                </a:solidFill>
              </a:rPr>
              <a:t>precioFinal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000000"/>
                </a:solidFill>
              </a:rPr>
              <a:t>p</a:t>
            </a:r>
            <a:r>
              <a:rPr lang="es-ES_tradnl" sz="2200" b="1" dirty="0" smtClean="0">
                <a:solidFill>
                  <a:srgbClr val="000000"/>
                </a:solidFill>
              </a:rPr>
              <a:t>-</a:t>
            </a:r>
            <a:r>
              <a:rPr lang="es-ES_tradnl" sz="2200" dirty="0" smtClean="0">
                <a:solidFill>
                  <a:srgbClr val="000000"/>
                </a:solidFill>
              </a:rPr>
              <a:t>descuento </a:t>
            </a:r>
          </a:p>
          <a:p>
            <a:r>
              <a:rPr lang="es-ES_tradnl" sz="2200" b="1" dirty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80"/>
                </a:solidFill>
              </a:rPr>
              <a:t>Escribir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FF0000"/>
                </a:solidFill>
              </a:rPr>
              <a:t>"El precio final es: "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precioFinal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endParaRPr lang="es-ES_tradnl" sz="22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247" y="2328251"/>
            <a:ext cx="2876721" cy="1917814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9997" y="5794757"/>
            <a:ext cx="2093971" cy="73289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253886" y="4973896"/>
            <a:ext cx="6086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Las variables no fueron definidas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Rectángulo redondeado 10"/>
          <p:cNvSpPr/>
          <p:nvPr/>
        </p:nvSpPr>
        <p:spPr>
          <a:xfrm>
            <a:off x="408012" y="2766469"/>
            <a:ext cx="220638" cy="266098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redondeado 11"/>
          <p:cNvSpPr/>
          <p:nvPr/>
        </p:nvSpPr>
        <p:spPr>
          <a:xfrm>
            <a:off x="409941" y="3092491"/>
            <a:ext cx="1071618" cy="292018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Rectángulo redondeado 14"/>
          <p:cNvSpPr/>
          <p:nvPr/>
        </p:nvSpPr>
        <p:spPr>
          <a:xfrm>
            <a:off x="400294" y="3441664"/>
            <a:ext cx="1220161" cy="250661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redondeado 15"/>
          <p:cNvSpPr/>
          <p:nvPr/>
        </p:nvSpPr>
        <p:spPr>
          <a:xfrm>
            <a:off x="408013" y="3743705"/>
            <a:ext cx="1254886" cy="34271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5751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animBg="1"/>
      <p:bldP spid="12" grpId="0" animBg="1"/>
      <p:bldP spid="15" grpId="0" animBg="1"/>
      <p:bldP spid="16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84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Calculo de Descuento</a:t>
            </a:r>
            <a:endParaRPr lang="es-ES_tradnl" sz="3100" i="1" dirty="0"/>
          </a:p>
        </p:txBody>
      </p:sp>
      <p:sp>
        <p:nvSpPr>
          <p:cNvPr id="2" name="Rectángulo 1"/>
          <p:cNvSpPr/>
          <p:nvPr/>
        </p:nvSpPr>
        <p:spPr>
          <a:xfrm>
            <a:off x="226398" y="2328251"/>
            <a:ext cx="6860170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200" b="1" dirty="0">
                <a:solidFill>
                  <a:srgbClr val="000080"/>
                </a:solidFill>
              </a:rPr>
              <a:t>Algoritmo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CalculoDeDescuento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b="1" dirty="0" smtClean="0">
                <a:solidFill>
                  <a:srgbClr val="000080"/>
                </a:solidFill>
              </a:rPr>
              <a:t>  Definir</a:t>
            </a:r>
            <a:r>
              <a:rPr lang="es-ES_tradnl" sz="2200" dirty="0" smtClean="0">
                <a:solidFill>
                  <a:srgbClr val="000000"/>
                </a:solidFill>
              </a:rPr>
              <a:t> p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b="1" dirty="0">
                <a:solidFill>
                  <a:srgbClr val="000000"/>
                </a:solidFill>
              </a:rPr>
              <a:t>  </a:t>
            </a:r>
            <a:r>
              <a:rPr lang="es-ES_tradnl" sz="2200" b="1" dirty="0">
                <a:solidFill>
                  <a:srgbClr val="000080"/>
                </a:solidFill>
              </a:rPr>
              <a:t>Definir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variable1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dirty="0" smtClean="0">
                <a:solidFill>
                  <a:srgbClr val="000000"/>
                </a:solidFill>
              </a:rPr>
              <a:t>  p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8E6B23"/>
                </a:solidFill>
              </a:rPr>
              <a:t>450.5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 variable1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8E6B23"/>
                </a:solidFill>
              </a:rPr>
              <a:t>0.1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dirty="0" smtClean="0">
                <a:solidFill>
                  <a:srgbClr val="000000"/>
                </a:solidFill>
              </a:rPr>
              <a:t>  descuento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000000"/>
                </a:solidFill>
              </a:rPr>
              <a:t>p</a:t>
            </a:r>
            <a:r>
              <a:rPr lang="es-ES_tradnl" sz="2200" b="1" dirty="0" smtClean="0">
                <a:solidFill>
                  <a:srgbClr val="000000"/>
                </a:solidFill>
              </a:rPr>
              <a:t>*</a:t>
            </a:r>
            <a:r>
              <a:rPr lang="es-ES_tradnl" sz="2200" dirty="0" smtClean="0">
                <a:solidFill>
                  <a:srgbClr val="000000"/>
                </a:solidFill>
              </a:rPr>
              <a:t>variable1 </a:t>
            </a:r>
          </a:p>
          <a:p>
            <a:r>
              <a:rPr lang="es-ES_tradnl" sz="2200" b="1" dirty="0" smtClean="0">
                <a:solidFill>
                  <a:srgbClr val="000080"/>
                </a:solidFill>
              </a:rPr>
              <a:t>  Definir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000000"/>
                </a:solidFill>
              </a:rPr>
              <a:t>descuento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b="1" dirty="0">
                <a:solidFill>
                  <a:srgbClr val="000000"/>
                </a:solidFill>
              </a:rPr>
              <a:t>  </a:t>
            </a:r>
            <a:r>
              <a:rPr lang="es-ES_tradnl" sz="2200" b="1" dirty="0">
                <a:solidFill>
                  <a:srgbClr val="000080"/>
                </a:solidFill>
              </a:rPr>
              <a:t>Definir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precioFinal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 err="1" smtClean="0">
                <a:solidFill>
                  <a:srgbClr val="000000"/>
                </a:solidFill>
              </a:rPr>
              <a:t>precioFinal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000000"/>
                </a:solidFill>
              </a:rPr>
              <a:t>p</a:t>
            </a:r>
            <a:r>
              <a:rPr lang="es-ES_tradnl" sz="2200" b="1" dirty="0" smtClean="0">
                <a:solidFill>
                  <a:srgbClr val="000000"/>
                </a:solidFill>
              </a:rPr>
              <a:t>-</a:t>
            </a:r>
            <a:r>
              <a:rPr lang="es-ES_tradnl" sz="2200" dirty="0" smtClean="0">
                <a:solidFill>
                  <a:srgbClr val="000000"/>
                </a:solidFill>
              </a:rPr>
              <a:t>descuento </a:t>
            </a:r>
          </a:p>
          <a:p>
            <a:r>
              <a:rPr lang="es-ES_tradnl" sz="2200" b="1" dirty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80"/>
                </a:solidFill>
              </a:rPr>
              <a:t>Escribir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FF0000"/>
                </a:solidFill>
              </a:rPr>
              <a:t>"El precio final es: "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precioFinal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endParaRPr lang="es-ES_tradnl" sz="22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247" y="2328251"/>
            <a:ext cx="2876721" cy="1917814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9997" y="5794757"/>
            <a:ext cx="2093971" cy="73289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5224136" y="4163683"/>
            <a:ext cx="37248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Los nombres de las variables no </a:t>
            </a:r>
            <a:r>
              <a:rPr lang="es-ES" sz="2400" b="1" smtClean="0">
                <a:latin typeface="Arial" charset="0"/>
                <a:ea typeface="Arial" charset="0"/>
                <a:cs typeface="Arial" charset="0"/>
              </a:rPr>
              <a:t>son representativos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Rectángulo redondeado 10"/>
          <p:cNvSpPr/>
          <p:nvPr/>
        </p:nvSpPr>
        <p:spPr>
          <a:xfrm>
            <a:off x="408012" y="3449379"/>
            <a:ext cx="220638" cy="266098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redondeado 11"/>
          <p:cNvSpPr/>
          <p:nvPr/>
        </p:nvSpPr>
        <p:spPr>
          <a:xfrm>
            <a:off x="409941" y="3775401"/>
            <a:ext cx="1071618" cy="292018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754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animBg="1"/>
      <p:bldP spid="12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85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Calculo de Descuento</a:t>
            </a:r>
            <a:endParaRPr lang="es-ES_tradnl" sz="3100" i="1" dirty="0"/>
          </a:p>
        </p:txBody>
      </p:sp>
      <p:sp>
        <p:nvSpPr>
          <p:cNvPr id="2" name="Rectángulo 1"/>
          <p:cNvSpPr/>
          <p:nvPr/>
        </p:nvSpPr>
        <p:spPr>
          <a:xfrm>
            <a:off x="226398" y="2328251"/>
            <a:ext cx="6860170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200" b="1" dirty="0">
                <a:solidFill>
                  <a:srgbClr val="000080"/>
                </a:solidFill>
              </a:rPr>
              <a:t>Algoritmo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CalculoDeDescuento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b="1" dirty="0" smtClean="0">
                <a:solidFill>
                  <a:srgbClr val="000080"/>
                </a:solidFill>
              </a:rPr>
              <a:t>  Definir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precioProducto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b="1" dirty="0">
                <a:solidFill>
                  <a:srgbClr val="000000"/>
                </a:solidFill>
              </a:rPr>
              <a:t>  </a:t>
            </a:r>
            <a:r>
              <a:rPr lang="es-ES_tradnl" sz="2200" b="1" dirty="0">
                <a:solidFill>
                  <a:srgbClr val="000080"/>
                </a:solidFill>
              </a:rPr>
              <a:t>Definir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porcentajeDescuento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dirty="0" smtClean="0">
                <a:solidFill>
                  <a:srgbClr val="000000"/>
                </a:solidFill>
              </a:rPr>
              <a:t>  </a:t>
            </a:r>
            <a:r>
              <a:rPr lang="es-ES_tradnl" sz="2200" dirty="0" err="1" smtClean="0">
                <a:solidFill>
                  <a:srgbClr val="000000"/>
                </a:solidFill>
              </a:rPr>
              <a:t>precioProducto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8E6B23"/>
                </a:solidFill>
              </a:rPr>
              <a:t>450.5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 err="1" smtClean="0">
                <a:solidFill>
                  <a:srgbClr val="000000"/>
                </a:solidFill>
              </a:rPr>
              <a:t>porcentajeDescuento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8E6B23"/>
                </a:solidFill>
              </a:rPr>
              <a:t>0.1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dirty="0" smtClean="0">
                <a:solidFill>
                  <a:srgbClr val="000000"/>
                </a:solidFill>
              </a:rPr>
              <a:t>  descuento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precioProducto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00"/>
                </a:solidFill>
              </a:rPr>
              <a:t>*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porcentajeDescuento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b="1" dirty="0" smtClean="0">
                <a:solidFill>
                  <a:srgbClr val="000080"/>
                </a:solidFill>
              </a:rPr>
              <a:t>  Definir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000000"/>
                </a:solidFill>
              </a:rPr>
              <a:t>descuento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b="1" dirty="0">
                <a:solidFill>
                  <a:srgbClr val="000000"/>
                </a:solidFill>
              </a:rPr>
              <a:t>  </a:t>
            </a:r>
            <a:r>
              <a:rPr lang="es-ES_tradnl" sz="2200" b="1" dirty="0">
                <a:solidFill>
                  <a:srgbClr val="000080"/>
                </a:solidFill>
              </a:rPr>
              <a:t>Definir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precioFinal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 err="1" smtClean="0">
                <a:solidFill>
                  <a:srgbClr val="000000"/>
                </a:solidFill>
              </a:rPr>
              <a:t>precioFinal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000000"/>
                </a:solidFill>
              </a:rPr>
              <a:t>p</a:t>
            </a:r>
            <a:r>
              <a:rPr lang="es-ES_tradnl" sz="2200" b="1" dirty="0" smtClean="0">
                <a:solidFill>
                  <a:srgbClr val="000000"/>
                </a:solidFill>
              </a:rPr>
              <a:t>-</a:t>
            </a:r>
            <a:r>
              <a:rPr lang="es-ES_tradnl" sz="2200" dirty="0" smtClean="0">
                <a:solidFill>
                  <a:srgbClr val="000000"/>
                </a:solidFill>
              </a:rPr>
              <a:t>descuento </a:t>
            </a:r>
          </a:p>
          <a:p>
            <a:r>
              <a:rPr lang="es-ES_tradnl" sz="2200" b="1" dirty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80"/>
                </a:solidFill>
              </a:rPr>
              <a:t>Escribir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FF0000"/>
                </a:solidFill>
              </a:rPr>
              <a:t>"El precio final es: "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precioFinal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endParaRPr lang="es-ES_tradnl" sz="22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247" y="2328251"/>
            <a:ext cx="2876721" cy="1917814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9997" y="5794757"/>
            <a:ext cx="2093971" cy="73289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5525078" y="4724587"/>
            <a:ext cx="37248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La variable es definida luego de ser utilizada!!!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Rectángulo redondeado 11"/>
          <p:cNvSpPr/>
          <p:nvPr/>
        </p:nvSpPr>
        <p:spPr>
          <a:xfrm>
            <a:off x="367259" y="4100056"/>
            <a:ext cx="5899987" cy="576754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34866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86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Secuencia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Calculo de Descuento</a:t>
            </a:r>
            <a:endParaRPr lang="es-ES_tradnl" sz="3100" i="1" dirty="0"/>
          </a:p>
        </p:txBody>
      </p:sp>
      <p:sp>
        <p:nvSpPr>
          <p:cNvPr id="2" name="Rectángulo 1"/>
          <p:cNvSpPr/>
          <p:nvPr/>
        </p:nvSpPr>
        <p:spPr>
          <a:xfrm>
            <a:off x="226398" y="2328251"/>
            <a:ext cx="6860170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200" b="1" dirty="0">
                <a:solidFill>
                  <a:srgbClr val="000080"/>
                </a:solidFill>
              </a:rPr>
              <a:t>Algoritmo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CalculoDeDescuento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b="1" dirty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80"/>
                </a:solidFill>
              </a:rPr>
              <a:t>Definir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precioProducto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b="1" dirty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80"/>
                </a:solidFill>
              </a:rPr>
              <a:t>Definir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porcentajeDescuento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 err="1" smtClean="0">
                <a:solidFill>
                  <a:srgbClr val="000000"/>
                </a:solidFill>
              </a:rPr>
              <a:t>precioProducto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8E6B23"/>
                </a:solidFill>
              </a:rPr>
              <a:t>450.5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 err="1" smtClean="0">
                <a:solidFill>
                  <a:srgbClr val="000000"/>
                </a:solidFill>
              </a:rPr>
              <a:t>porcentajeDescuento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smtClean="0">
                <a:solidFill>
                  <a:srgbClr val="8E6B23"/>
                </a:solidFill>
              </a:rPr>
              <a:t>0.1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b="1" dirty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80"/>
                </a:solidFill>
              </a:rPr>
              <a:t>Definir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000000"/>
                </a:solidFill>
              </a:rPr>
              <a:t>descuento </a:t>
            </a:r>
            <a:r>
              <a:rPr lang="es-ES_tradnl" sz="2200" b="1" dirty="0" smtClean="0">
                <a:solidFill>
                  <a:srgbClr val="000080"/>
                </a:solidFill>
              </a:rPr>
              <a:t>Como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b="1" dirty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80"/>
                </a:solidFill>
              </a:rPr>
              <a:t>Definir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precioFinal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Real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 descuento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err="1" smtClean="0">
                <a:solidFill>
                  <a:srgbClr val="000000"/>
                </a:solidFill>
              </a:rPr>
              <a:t>precioProducto</a:t>
            </a:r>
            <a:r>
              <a:rPr lang="es-ES_tradnl" sz="2200" b="1" dirty="0" smtClean="0">
                <a:solidFill>
                  <a:srgbClr val="000000"/>
                </a:solidFill>
              </a:rPr>
              <a:t>*</a:t>
            </a:r>
            <a:r>
              <a:rPr lang="es-ES_tradnl" sz="2200" dirty="0" err="1" smtClean="0">
                <a:solidFill>
                  <a:srgbClr val="000000"/>
                </a:solidFill>
              </a:rPr>
              <a:t>porcentajeDescuento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 err="1" smtClean="0">
                <a:solidFill>
                  <a:srgbClr val="000000"/>
                </a:solidFill>
              </a:rPr>
              <a:t>precioFinal</a:t>
            </a:r>
            <a:r>
              <a:rPr lang="es-ES_tradnl" sz="2200" b="1" dirty="0" smtClean="0">
                <a:solidFill>
                  <a:srgbClr val="000000"/>
                </a:solidFill>
              </a:rPr>
              <a:t>=</a:t>
            </a:r>
            <a:r>
              <a:rPr lang="es-ES_tradnl" sz="2200" dirty="0" err="1" smtClean="0">
                <a:solidFill>
                  <a:srgbClr val="000000"/>
                </a:solidFill>
              </a:rPr>
              <a:t>precioProducto</a:t>
            </a:r>
            <a:r>
              <a:rPr lang="es-ES_tradnl" sz="2200" b="1" dirty="0" smtClean="0">
                <a:solidFill>
                  <a:srgbClr val="000000"/>
                </a:solidFill>
              </a:rPr>
              <a:t>-</a:t>
            </a:r>
            <a:r>
              <a:rPr lang="es-ES_tradnl" sz="2200" dirty="0" smtClean="0">
                <a:solidFill>
                  <a:srgbClr val="000000"/>
                </a:solidFill>
              </a:rPr>
              <a:t>descuento </a:t>
            </a:r>
          </a:p>
          <a:p>
            <a:r>
              <a:rPr lang="es-ES_tradnl" sz="2200" b="1" dirty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00"/>
                </a:solidFill>
              </a:rPr>
              <a:t> </a:t>
            </a:r>
            <a:r>
              <a:rPr lang="es-ES_tradnl" sz="2200" b="1" dirty="0" smtClean="0">
                <a:solidFill>
                  <a:srgbClr val="000080"/>
                </a:solidFill>
              </a:rPr>
              <a:t>Escribir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FF0000"/>
                </a:solidFill>
              </a:rPr>
              <a:t>"El precio final es: "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precioFinal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endParaRPr lang="es-ES_tradnl" sz="22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6267247" y="3277558"/>
            <a:ext cx="2876721" cy="1917814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9997" y="5794757"/>
            <a:ext cx="2093971" cy="73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3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87</a:t>
            </a:fld>
            <a:endParaRPr lang="es-ES_tradnl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Problema: Autos de Carrera</a:t>
            </a:r>
            <a:endParaRPr lang="es-ES_tradnl" sz="3100" i="1" dirty="0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49" y="2160000"/>
            <a:ext cx="8249131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En una prueba, un piloto tiene que completar 4 vueltas</a:t>
            </a:r>
          </a:p>
          <a:p>
            <a:r>
              <a:rPr lang="es-ES_tradnl" dirty="0" smtClean="0"/>
              <a:t>Se necesita un programa que permita ingresar por teclado el tiempo de cada vuelta</a:t>
            </a:r>
          </a:p>
          <a:p>
            <a:r>
              <a:rPr lang="es-ES_tradnl" dirty="0" smtClean="0"/>
              <a:t>El programa debe retornar el tiempo total y el promedio de vuelta</a:t>
            </a:r>
          </a:p>
          <a:p>
            <a:pPr marL="0" indent="0">
              <a:spcBef>
                <a:spcPts val="0"/>
              </a:spcBef>
              <a:buNone/>
            </a:pPr>
            <a:endParaRPr lang="es-ES_tradnl" dirty="0" smtClean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918" y="4725364"/>
            <a:ext cx="4265271" cy="213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489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88</a:t>
            </a:fld>
            <a:endParaRPr lang="es-ES_tradnl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Problema: Autos de Carrera</a:t>
            </a:r>
            <a:endParaRPr lang="es-ES_tradnl" sz="3100" i="1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633" y="5525282"/>
            <a:ext cx="2465407" cy="1232704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543009"/>
            <a:ext cx="2876721" cy="191781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283579" y="1963114"/>
            <a:ext cx="754090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AutosDeCarrera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vuelta2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vuelta3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vuelta4</a:t>
            </a:r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Como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Real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1"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vuelta1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2"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vuelta2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3"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vuelta3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4"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smtClean="0">
                <a:solidFill>
                  <a:srgbClr val="000000"/>
                </a:solidFill>
              </a:rPr>
              <a:t> 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vuelta3 </a:t>
            </a:r>
          </a:p>
          <a:p>
            <a:r>
              <a:rPr lang="es-ES_tradnl" sz="2000" dirty="0" smtClean="0">
                <a:solidFill>
                  <a:srgbClr val="000000"/>
                </a:solidFill>
              </a:rPr>
              <a:t>  </a:t>
            </a:r>
            <a:r>
              <a:rPr lang="es-ES_tradnl" sz="2000" dirty="0" err="1" smtClean="0">
                <a:solidFill>
                  <a:srgbClr val="000000"/>
                </a:solidFill>
              </a:rPr>
              <a:t>tiempoTotal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</a:rPr>
              <a:t>vuelta1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vuelta2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vuelta3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vuelta4 </a:t>
            </a:r>
          </a:p>
          <a:p>
            <a:r>
              <a:rPr lang="es-ES_tradnl" sz="2000" b="1" dirty="0" smtClean="0">
                <a:solidFill>
                  <a:srgbClr val="000000"/>
                </a:solidFill>
              </a:rPr>
              <a:t> 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"Tiempo total: 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tiempoTotal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"Promedio de vuelta"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(vuelta1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vuelta2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vuelta3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vuelta4)</a:t>
            </a:r>
            <a:r>
              <a:rPr lang="es-ES_tradnl" sz="2000" b="1" dirty="0" smtClean="0">
                <a:solidFill>
                  <a:srgbClr val="000000"/>
                </a:solidFill>
              </a:rPr>
              <a:t>/</a:t>
            </a:r>
            <a:r>
              <a:rPr lang="es-ES_tradnl" sz="2000" dirty="0" smtClean="0">
                <a:solidFill>
                  <a:srgbClr val="8E6B23"/>
                </a:solidFill>
              </a:rPr>
              <a:t>4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endParaRPr lang="es-ES_tradnl" sz="2000" dirty="0"/>
          </a:p>
        </p:txBody>
      </p:sp>
      <p:sp>
        <p:nvSpPr>
          <p:cNvPr id="9" name="CuadroTexto 8"/>
          <p:cNvSpPr txBox="1"/>
          <p:nvPr/>
        </p:nvSpPr>
        <p:spPr>
          <a:xfrm>
            <a:off x="4662764" y="4321272"/>
            <a:ext cx="4052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La variable no </a:t>
            </a:r>
            <a:r>
              <a:rPr lang="es-ES" sz="2400" b="1" smtClean="0">
                <a:latin typeface="Arial" charset="0"/>
                <a:ea typeface="Arial" charset="0"/>
                <a:cs typeface="Arial" charset="0"/>
              </a:rPr>
              <a:t>fue definida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Rectángulo redondeado 11"/>
          <p:cNvSpPr/>
          <p:nvPr/>
        </p:nvSpPr>
        <p:spPr>
          <a:xfrm>
            <a:off x="367260" y="5089742"/>
            <a:ext cx="1415241" cy="31563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80925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Introducción al Módulo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8224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89</a:t>
            </a:fld>
            <a:endParaRPr lang="es-ES_tradnl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Problema: Autos de Carrera</a:t>
            </a:r>
            <a:endParaRPr lang="es-ES_tradnl" sz="3100" i="1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633" y="5525282"/>
            <a:ext cx="2465407" cy="1232704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543009"/>
            <a:ext cx="2876721" cy="191781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283579" y="1963114"/>
            <a:ext cx="754090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AutosDeCarrera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vuelta2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vuelta3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vuelta4, </a:t>
            </a:r>
            <a:r>
              <a:rPr lang="es-ES_tradnl" sz="2000" dirty="0" err="1" smtClean="0">
                <a:solidFill>
                  <a:srgbClr val="000000"/>
                </a:solidFill>
              </a:rPr>
              <a:t>tiempoTotal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Como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Real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1"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vuelta1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2"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vuelta2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3"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vuelta3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4"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smtClean="0">
                <a:solidFill>
                  <a:srgbClr val="000000"/>
                </a:solidFill>
              </a:rPr>
              <a:t> 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vuelta3 </a:t>
            </a:r>
          </a:p>
          <a:p>
            <a:r>
              <a:rPr lang="es-ES_tradnl" sz="2000" dirty="0" smtClean="0">
                <a:solidFill>
                  <a:srgbClr val="000000"/>
                </a:solidFill>
              </a:rPr>
              <a:t>  </a:t>
            </a:r>
            <a:r>
              <a:rPr lang="es-ES_tradnl" sz="2000" dirty="0" err="1" smtClean="0">
                <a:solidFill>
                  <a:srgbClr val="000000"/>
                </a:solidFill>
              </a:rPr>
              <a:t>tiempoTotal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</a:rPr>
              <a:t>vuelta1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vuelta2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vuelta3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vuelta4 </a:t>
            </a:r>
          </a:p>
          <a:p>
            <a:r>
              <a:rPr lang="es-ES_tradnl" sz="2000" b="1" dirty="0" smtClean="0">
                <a:solidFill>
                  <a:srgbClr val="000000"/>
                </a:solidFill>
              </a:rPr>
              <a:t> 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"Tiempo total: 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tiempoTotal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"Promedio de vuelta"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(vuelta1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vuelta2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vuelta3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vuelta4)</a:t>
            </a:r>
            <a:r>
              <a:rPr lang="es-ES_tradnl" sz="2000" b="1" dirty="0" smtClean="0">
                <a:solidFill>
                  <a:srgbClr val="000000"/>
                </a:solidFill>
              </a:rPr>
              <a:t>/</a:t>
            </a:r>
            <a:r>
              <a:rPr lang="es-ES_tradnl" sz="2000" dirty="0" smtClean="0">
                <a:solidFill>
                  <a:srgbClr val="8E6B23"/>
                </a:solidFill>
              </a:rPr>
              <a:t>4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endParaRPr lang="es-ES_tradnl" sz="2000" dirty="0"/>
          </a:p>
        </p:txBody>
      </p:sp>
      <p:sp>
        <p:nvSpPr>
          <p:cNvPr id="9" name="CuadroTexto 8"/>
          <p:cNvSpPr txBox="1"/>
          <p:nvPr/>
        </p:nvSpPr>
        <p:spPr>
          <a:xfrm>
            <a:off x="3748364" y="3480217"/>
            <a:ext cx="4052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latin typeface="Arial" charset="0"/>
                <a:ea typeface="Arial" charset="0"/>
                <a:cs typeface="Arial" charset="0"/>
              </a:rPr>
              <a:t>v</a:t>
            </a:r>
            <a:r>
              <a:rPr lang="es-ES" sz="2400" b="1" smtClean="0">
                <a:latin typeface="Arial" charset="0"/>
                <a:ea typeface="Arial" charset="0"/>
                <a:cs typeface="Arial" charset="0"/>
              </a:rPr>
              <a:t>uelta4 </a:t>
            </a:r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nunca </a:t>
            </a:r>
            <a:r>
              <a:rPr lang="es-ES" sz="2400" b="1" smtClean="0">
                <a:latin typeface="Arial" charset="0"/>
                <a:ea typeface="Arial" charset="0"/>
                <a:cs typeface="Arial" charset="0"/>
              </a:rPr>
              <a:t>fue inicializada (en la suma contiene basura)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Rectángulo redondeado 11"/>
          <p:cNvSpPr/>
          <p:nvPr/>
        </p:nvSpPr>
        <p:spPr>
          <a:xfrm>
            <a:off x="350310" y="4782937"/>
            <a:ext cx="1415241" cy="31563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Rectángulo redondeado 12"/>
          <p:cNvSpPr/>
          <p:nvPr/>
        </p:nvSpPr>
        <p:spPr>
          <a:xfrm>
            <a:off x="4484401" y="5074213"/>
            <a:ext cx="897827" cy="31563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6658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 animBg="1"/>
      <p:bldP spid="13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90</a:t>
            </a:fld>
            <a:endParaRPr lang="es-ES_tradnl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Problema: Autos de Carrera</a:t>
            </a:r>
            <a:endParaRPr lang="es-ES_tradnl" sz="3100" i="1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633" y="5525282"/>
            <a:ext cx="2465407" cy="1232704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543009"/>
            <a:ext cx="2876721" cy="191781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283579" y="1963114"/>
            <a:ext cx="754090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AutosDeCarrera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vuelta2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vuelta3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vuelta4, </a:t>
            </a:r>
            <a:r>
              <a:rPr lang="es-ES_tradnl" sz="2000" dirty="0" err="1" smtClean="0">
                <a:solidFill>
                  <a:srgbClr val="000000"/>
                </a:solidFill>
              </a:rPr>
              <a:t>tiempoTotal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Como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Real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1"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vuelta1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2"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vuelta2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3"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vuelta3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4"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smtClean="0">
                <a:solidFill>
                  <a:srgbClr val="000000"/>
                </a:solidFill>
              </a:rPr>
              <a:t> 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vuelta4 </a:t>
            </a:r>
          </a:p>
          <a:p>
            <a:r>
              <a:rPr lang="es-ES_tradnl" sz="2000" dirty="0" smtClean="0">
                <a:solidFill>
                  <a:srgbClr val="000000"/>
                </a:solidFill>
              </a:rPr>
              <a:t>  </a:t>
            </a:r>
            <a:r>
              <a:rPr lang="es-ES_tradnl" sz="2000" dirty="0" err="1" smtClean="0">
                <a:solidFill>
                  <a:srgbClr val="000000"/>
                </a:solidFill>
              </a:rPr>
              <a:t>tiempoTotal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</a:rPr>
              <a:t>vuelta1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vuelta2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vuelta3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vuelta4 </a:t>
            </a:r>
          </a:p>
          <a:p>
            <a:r>
              <a:rPr lang="es-ES_tradnl" sz="2000" b="1" dirty="0" smtClean="0">
                <a:solidFill>
                  <a:srgbClr val="000000"/>
                </a:solidFill>
              </a:rPr>
              <a:t> 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"Tiempo total: 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tiempoTotal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"Promedio de vuelta"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(vuelta1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vuelta2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vuelta3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vuelta4)</a:t>
            </a:r>
            <a:r>
              <a:rPr lang="es-ES_tradnl" sz="2000" b="1" dirty="0" smtClean="0">
                <a:solidFill>
                  <a:srgbClr val="000000"/>
                </a:solidFill>
              </a:rPr>
              <a:t>/</a:t>
            </a:r>
            <a:r>
              <a:rPr lang="es-ES_tradnl" sz="2000" dirty="0" smtClean="0">
                <a:solidFill>
                  <a:srgbClr val="8E6B23"/>
                </a:solidFill>
              </a:rPr>
              <a:t>4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endParaRPr lang="es-ES_tradnl" sz="2000" dirty="0"/>
          </a:p>
        </p:txBody>
      </p:sp>
      <p:sp>
        <p:nvSpPr>
          <p:cNvPr id="9" name="CuadroTexto 8"/>
          <p:cNvSpPr txBox="1"/>
          <p:nvPr/>
        </p:nvSpPr>
        <p:spPr>
          <a:xfrm>
            <a:off x="3691535" y="3717630"/>
            <a:ext cx="4052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El calculo ya se </a:t>
            </a:r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realizó </a:t>
            </a:r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y su resultado esta en </a:t>
            </a:r>
            <a:r>
              <a:rPr lang="es-ES" sz="2400" b="1" dirty="0" err="1" smtClean="0">
                <a:latin typeface="Arial" charset="0"/>
                <a:ea typeface="Arial" charset="0"/>
                <a:cs typeface="Arial" charset="0"/>
              </a:rPr>
              <a:t>tiempoTotal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Rectángulo redondeado 12"/>
          <p:cNvSpPr/>
          <p:nvPr/>
        </p:nvSpPr>
        <p:spPr>
          <a:xfrm>
            <a:off x="3674173" y="5701663"/>
            <a:ext cx="3560004" cy="31563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468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91</a:t>
            </a:fld>
            <a:endParaRPr lang="es-ES_tradnl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Problema: Autos de Carrera</a:t>
            </a:r>
            <a:endParaRPr lang="es-ES_tradnl" sz="3100" i="1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633" y="5525282"/>
            <a:ext cx="2465407" cy="1232704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267247" y="3277558"/>
            <a:ext cx="2876721" cy="191781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283579" y="1963114"/>
            <a:ext cx="754090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AutosDeCarrera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vuelta2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vuelta3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vuelta4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tiempoTotal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Real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1"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vuelta1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2"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vuelta2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3"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vuelta3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vuelta 4"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vuelta4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tiempoTotal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</a:rPr>
              <a:t>vuelta1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vuelta2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vuelta3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vuelta4 </a:t>
            </a: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"Tiempo total: 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tiempoTotal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"Promedio de vuelta"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tiempoTotal</a:t>
            </a:r>
            <a:r>
              <a:rPr lang="es-ES_tradnl" sz="2000" b="1" dirty="0">
                <a:solidFill>
                  <a:srgbClr val="000000"/>
                </a:solidFill>
              </a:rPr>
              <a:t>/</a:t>
            </a:r>
            <a:r>
              <a:rPr lang="es-ES_tradnl" sz="2000" dirty="0">
                <a:solidFill>
                  <a:srgbClr val="8E6B23"/>
                </a:solidFill>
              </a:rPr>
              <a:t>4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79716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3741</TotalTime>
  <Words>3529</Words>
  <Application>Microsoft Office PowerPoint</Application>
  <PresentationFormat>On-screen Show (4:3)</PresentationFormat>
  <Paragraphs>799</Paragraphs>
  <Slides>92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92</vt:i4>
      </vt:variant>
    </vt:vector>
  </HeadingPairs>
  <TitlesOfParts>
    <vt:vector size="96" baseType="lpstr">
      <vt:lpstr>Arial</vt:lpstr>
      <vt:lpstr>Calibri</vt:lpstr>
      <vt:lpstr>Courier New</vt:lpstr>
      <vt:lpstr>Tema de Office</vt:lpstr>
      <vt:lpstr>Técnicas de Programación</vt:lpstr>
      <vt:lpstr>Contexto </vt:lpstr>
      <vt:lpstr>Contexto </vt:lpstr>
      <vt:lpstr>Contexto </vt:lpstr>
      <vt:lpstr>Contexto </vt:lpstr>
      <vt:lpstr>Acerca del Programa </vt:lpstr>
      <vt:lpstr>Acerca del Programa </vt:lpstr>
      <vt:lpstr>Sobre Uds.</vt:lpstr>
      <vt:lpstr>Técnicas de Programación</vt:lpstr>
      <vt:lpstr>Técnicas de Programación Objetivo</vt:lpstr>
      <vt:lpstr>Técnicas de Programación Principales Temas</vt:lpstr>
      <vt:lpstr>Técnicas de Programación Modalidad de las Clases</vt:lpstr>
      <vt:lpstr>Técnicas de Programación</vt:lpstr>
      <vt:lpstr>Breve Evolución de las Computadoras Primera Generación</vt:lpstr>
      <vt:lpstr>Breve Evolución de las Computadoras Segunda Generación</vt:lpstr>
      <vt:lpstr>Breve Evolución de las Computadoras Tercera Generación</vt:lpstr>
      <vt:lpstr>Breve Evolución de las Computadoras Cuarta Generación</vt:lpstr>
      <vt:lpstr>Breve Evolución de las Computadoras Quinta Generación</vt:lpstr>
      <vt:lpstr>Técnicas de Programación</vt:lpstr>
      <vt:lpstr>Software</vt:lpstr>
      <vt:lpstr>¿Qué es Programar? </vt:lpstr>
      <vt:lpstr>Lenguajes de Programación</vt:lpstr>
      <vt:lpstr>Lenguajes de Programación</vt:lpstr>
      <vt:lpstr>Lenguaje de Programación Lenguaje de Máquina</vt:lpstr>
      <vt:lpstr>Lenguaje de Programación Compilador</vt:lpstr>
      <vt:lpstr>Sistema Operativo</vt:lpstr>
      <vt:lpstr>Desarrollo de un Programa</vt:lpstr>
      <vt:lpstr>Desarrollo de un Programa</vt:lpstr>
      <vt:lpstr>Técnicas de Programación</vt:lpstr>
      <vt:lpstr>Algoritmos</vt:lpstr>
      <vt:lpstr>Algoritmos</vt:lpstr>
      <vt:lpstr>Algoritmos</vt:lpstr>
      <vt:lpstr>Algoritmos</vt:lpstr>
      <vt:lpstr>Elementos de un Algoritmo</vt:lpstr>
      <vt:lpstr>Elementos de un Algoritmo Ejercicios</vt:lpstr>
      <vt:lpstr>Implementando Algoritmos  PSeInt</vt:lpstr>
      <vt:lpstr>Implementando Algoritmos  PSeInt – Instalación y Configuración</vt:lpstr>
      <vt:lpstr>Implementando Algoritmos  PSeInt – Creación de un Nuevo Algoritmo</vt:lpstr>
      <vt:lpstr>Implementando Algoritmos  PSeInt – Visualizar Diagrama de Flujo</vt:lpstr>
      <vt:lpstr>Implementando Algoritmos  PSeInt – Visualizar Diagrama de Flujo</vt:lpstr>
      <vt:lpstr>Implementando Algoritmos  PSeInt – Hola Mundo</vt:lpstr>
      <vt:lpstr>Implementando Algoritmos  PSeInt – Hola Mundo</vt:lpstr>
      <vt:lpstr>Implementando Algoritmos  PSeInt – Hola Mundo</vt:lpstr>
      <vt:lpstr>Implementando Algoritmos  PSeInt – Hola Mundo</vt:lpstr>
      <vt:lpstr>Implementando Algoritmos  Ejercicio: Área del Rectángulo 5x10</vt:lpstr>
      <vt:lpstr>Implementando Algoritmos  Ejercicio: Área del Rectángulo 5x10</vt:lpstr>
      <vt:lpstr>Estructuras de Control </vt:lpstr>
      <vt:lpstr>Secuencia</vt:lpstr>
      <vt:lpstr>Secuencia  Algoritmos en PSeInt</vt:lpstr>
      <vt:lpstr>Secuencia  Instrucciones Básicas - Texto</vt:lpstr>
      <vt:lpstr>Secuencia  Instrucciones Básicas - Texto</vt:lpstr>
      <vt:lpstr>Secuencia  Ejemplo instrucción Escribir</vt:lpstr>
      <vt:lpstr>Secuencia  Ejemplo instrucción Escribir</vt:lpstr>
      <vt:lpstr>Variables</vt:lpstr>
      <vt:lpstr>Variables  Instrucción Leer</vt:lpstr>
      <vt:lpstr>Variables</vt:lpstr>
      <vt:lpstr>Variables  Ejercicio – Imprimir Ingreso</vt:lpstr>
      <vt:lpstr>Variables  Ejercicio – Imprimir Ingreso</vt:lpstr>
      <vt:lpstr>Variables  Tipos</vt:lpstr>
      <vt:lpstr>Variables  Ejercicio – Imprimir Ingreso</vt:lpstr>
      <vt:lpstr>Variables  Tipos de Datos Básicos</vt:lpstr>
      <vt:lpstr>Variables  Tipos de Datos Básicos</vt:lpstr>
      <vt:lpstr>Variables  Ejemplos Tipos de Datos</vt:lpstr>
      <vt:lpstr>Operadores </vt:lpstr>
      <vt:lpstr>Operadores </vt:lpstr>
      <vt:lpstr>Secuencia  Ejercicio: Suma de Dos Números </vt:lpstr>
      <vt:lpstr>Secuencia  Prueba de Escritorio</vt:lpstr>
      <vt:lpstr>Secuencia  Ejercicio: Suma de Dos Números </vt:lpstr>
      <vt:lpstr>Secuencia  Ejercicio: Suma de Dos Números </vt:lpstr>
      <vt:lpstr>Secuencia  Ejercicio: Suma de Dos Números </vt:lpstr>
      <vt:lpstr>Secuencia  Ejercicio: Suma de Dos Números </vt:lpstr>
      <vt:lpstr>Variables  Buenas Prácticas </vt:lpstr>
      <vt:lpstr>Secuencia  Ejercicio: Área del Rectángulo</vt:lpstr>
      <vt:lpstr>Secuencia  Ejercicio: Área del Rectángulo</vt:lpstr>
      <vt:lpstr>Secuencia  Ejercicio: Área del Rectángulo</vt:lpstr>
      <vt:lpstr>Secuencia  Ejercicio: Área del Rectángulo</vt:lpstr>
      <vt:lpstr>Secuencia  Ejercicio: Área del Rectángulo</vt:lpstr>
      <vt:lpstr>Técnicas de Programación</vt:lpstr>
      <vt:lpstr>Secuencia Ejercicio: Calculo de Descuento</vt:lpstr>
      <vt:lpstr>Estructuras de Control Problema: Autos de Carrera</vt:lpstr>
      <vt:lpstr>Técnicas de Programación</vt:lpstr>
      <vt:lpstr>Secuencia Ejercicio: Calculo de Descuento</vt:lpstr>
      <vt:lpstr>Secuencia Ejercicio: Calculo de Descuento</vt:lpstr>
      <vt:lpstr>Secuencia Ejercicio: Calculo de Descuento</vt:lpstr>
      <vt:lpstr>Secuencia Ejercicio: Calculo de Descuento</vt:lpstr>
      <vt:lpstr>Secuencia Ejercicio: Calculo de Descuento</vt:lpstr>
      <vt:lpstr>Secuencia Ejercicio: Calculo de Descuento</vt:lpstr>
      <vt:lpstr>Estructuras de Control Problema: Autos de Carrera</vt:lpstr>
      <vt:lpstr>Estructuras de Control Problema: Autos de Carrera</vt:lpstr>
      <vt:lpstr>Estructuras de Control Problema: Autos de Carrera</vt:lpstr>
      <vt:lpstr>Estructuras de Control Problema: Autos de Carrera</vt:lpstr>
      <vt:lpstr>Estructuras de Control Problema: Autos de Carrera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Rago</dc:creator>
  <cp:lastModifiedBy>Pitty</cp:lastModifiedBy>
  <cp:revision>177</cp:revision>
  <dcterms:created xsi:type="dcterms:W3CDTF">2017-06-08T19:02:43Z</dcterms:created>
  <dcterms:modified xsi:type="dcterms:W3CDTF">2017-07-13T18:58:33Z</dcterms:modified>
</cp:coreProperties>
</file>

<file path=docProps/thumbnail.jpeg>
</file>